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notesMasterIdLst>
    <p:notesMasterId r:id="rId40"/>
  </p:notesMasterIdLst>
  <p:sldIdLst>
    <p:sldId id="267" r:id="rId2"/>
    <p:sldId id="314" r:id="rId3"/>
    <p:sldId id="296" r:id="rId4"/>
    <p:sldId id="260" r:id="rId5"/>
    <p:sldId id="258" r:id="rId6"/>
    <p:sldId id="261" r:id="rId7"/>
    <p:sldId id="262" r:id="rId8"/>
    <p:sldId id="266" r:id="rId9"/>
    <p:sldId id="307" r:id="rId10"/>
    <p:sldId id="308" r:id="rId11"/>
    <p:sldId id="309" r:id="rId12"/>
    <p:sldId id="310" r:id="rId13"/>
    <p:sldId id="311" r:id="rId14"/>
    <p:sldId id="312" r:id="rId15"/>
    <p:sldId id="313" r:id="rId16"/>
    <p:sldId id="265" r:id="rId17"/>
    <p:sldId id="264" r:id="rId18"/>
    <p:sldId id="268" r:id="rId19"/>
    <p:sldId id="269" r:id="rId20"/>
    <p:sldId id="294" r:id="rId21"/>
    <p:sldId id="270" r:id="rId22"/>
    <p:sldId id="271" r:id="rId23"/>
    <p:sldId id="272" r:id="rId24"/>
    <p:sldId id="273" r:id="rId25"/>
    <p:sldId id="274" r:id="rId26"/>
    <p:sldId id="275" r:id="rId27"/>
    <p:sldId id="276" r:id="rId28"/>
    <p:sldId id="283" r:id="rId29"/>
    <p:sldId id="284" r:id="rId30"/>
    <p:sldId id="286" r:id="rId31"/>
    <p:sldId id="289" r:id="rId32"/>
    <p:sldId id="287" r:id="rId33"/>
    <p:sldId id="292" r:id="rId34"/>
    <p:sldId id="288" r:id="rId35"/>
    <p:sldId id="291" r:id="rId36"/>
    <p:sldId id="297" r:id="rId37"/>
    <p:sldId id="277" r:id="rId38"/>
    <p:sldId id="293" r:id="rId3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6029" autoAdjust="0"/>
    <p:restoredTop sz="86380" autoAdjust="0"/>
  </p:normalViewPr>
  <p:slideViewPr>
    <p:cSldViewPr>
      <p:cViewPr>
        <p:scale>
          <a:sx n="66" d="100"/>
          <a:sy n="66" d="100"/>
        </p:scale>
        <p:origin x="-1572" y="-30"/>
      </p:cViewPr>
      <p:guideLst>
        <p:guide orient="horz" pos="2160"/>
        <p:guide pos="2880"/>
      </p:guideLst>
    </p:cSldViewPr>
  </p:slideViewPr>
  <p:outlineViewPr>
    <p:cViewPr>
      <p:scale>
        <a:sx n="33" d="100"/>
        <a:sy n="33" d="100"/>
      </p:scale>
      <p:origin x="132" y="155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3977091-86C2-4EB0-ADFF-B208AB0B86E3}" type="datetimeFigureOut">
              <a:rPr lang="fa-IR" smtClean="0"/>
              <a:pPr/>
              <a:t>28/03/1436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CC668AE-8380-4348-9C21-0E20CCEFB88C}" type="slidenum">
              <a:rPr lang="fa-IR" smtClean="0"/>
              <a:pPr/>
              <a:t>‹#›</a:t>
            </a:fld>
            <a:endParaRPr lang="fa-IR"/>
          </a:p>
        </p:txBody>
      </p:sp>
    </p:spTree>
    <p:extLst>
      <p:ext uri="{BB962C8B-B14F-4D97-AF65-F5344CB8AC3E}">
        <p14:creationId xmlns:p14="http://schemas.microsoft.com/office/powerpoint/2010/main" xmlns="" val="18015356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2CC668AE-8380-4348-9C21-0E20CCEFB88C}" type="slidenum">
              <a:rPr lang="fa-IR" smtClean="0"/>
              <a:pPr/>
              <a:t>35</a:t>
            </a:fld>
            <a:endParaRPr lang="fa-IR"/>
          </a:p>
        </p:txBody>
      </p:sp>
    </p:spTree>
    <p:extLst>
      <p:ext uri="{BB962C8B-B14F-4D97-AF65-F5344CB8AC3E}">
        <p14:creationId xmlns:p14="http://schemas.microsoft.com/office/powerpoint/2010/main" xmlns="" val="4107400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AB5A72-8B5E-479C-BE8D-D65B124208F4}" type="datetimeFigureOut">
              <a:rPr lang="fa-IR" smtClean="0"/>
              <a:pPr/>
              <a:t>28/03/1436</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624A328-B908-4C16-A11C-A1BC513C2F7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AAB5A72-8B5E-479C-BE8D-D65B124208F4}" type="datetimeFigureOut">
              <a:rPr lang="fa-IR" smtClean="0"/>
              <a:pPr/>
              <a:t>28/03/1436</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624A328-B908-4C16-A11C-A1BC513C2F7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AB5A72-8B5E-479C-BE8D-D65B124208F4}" type="datetimeFigureOut">
              <a:rPr lang="fa-IR" smtClean="0"/>
              <a:pPr/>
              <a:t>28/03/1436</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624A328-B908-4C16-A11C-A1BC513C2F7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AAB5A72-8B5E-479C-BE8D-D65B124208F4}" type="datetimeFigureOut">
              <a:rPr lang="fa-IR" smtClean="0"/>
              <a:pPr/>
              <a:t>28/03/1436</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24A328-B908-4C16-A11C-A1BC513C2F7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AAB5A72-8B5E-479C-BE8D-D65B124208F4}" type="datetimeFigureOut">
              <a:rPr lang="fa-IR" smtClean="0"/>
              <a:pPr/>
              <a:t>28/03/1436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24A328-B908-4C16-A11C-A1BC513C2F7C}"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AB5A72-8B5E-479C-BE8D-D65B124208F4}" type="datetimeFigureOut">
              <a:rPr lang="fa-IR" smtClean="0"/>
              <a:pPr/>
              <a:t>28/03/1436</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624A328-B908-4C16-A11C-A1BC513C2F7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ilbarg.i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lbarg.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52"/>
            <a:ext cx="8229600" cy="3500462"/>
          </a:xfrm>
        </p:spPr>
        <p:txBody>
          <a:bodyPr>
            <a:normAutofit lnSpcReduction="10000"/>
          </a:bodyPr>
          <a:lstStyle/>
          <a:p>
            <a:pPr algn="ctr"/>
            <a:endParaRPr lang="fa-IR" sz="5400" b="1" dirty="0" smtClean="0">
              <a:solidFill>
                <a:srgbClr val="C00000"/>
              </a:solidFill>
              <a:latin typeface="Arial" pitchFamily="34" charset="0"/>
              <a:cs typeface="Arial" pitchFamily="34" charset="0"/>
            </a:endParaRPr>
          </a:p>
          <a:p>
            <a:pPr algn="ctr"/>
            <a:endParaRPr lang="fa-IR" sz="5400" b="1" dirty="0" smtClean="0">
              <a:solidFill>
                <a:srgbClr val="C00000"/>
              </a:solidFill>
              <a:latin typeface="Arial" pitchFamily="34" charset="0"/>
              <a:cs typeface="Arial" pitchFamily="34" charset="0"/>
            </a:endParaRPr>
          </a:p>
          <a:p>
            <a:pPr marL="0" indent="0" algn="ctr">
              <a:buNone/>
            </a:pPr>
            <a:endParaRPr lang="fa-IR" sz="5400" b="1" dirty="0" smtClean="0">
              <a:solidFill>
                <a:srgbClr val="C00000"/>
              </a:solidFill>
              <a:latin typeface="Arial" pitchFamily="34" charset="0"/>
              <a:cs typeface="Arial" pitchFamily="34" charset="0"/>
            </a:endParaRPr>
          </a:p>
          <a:p>
            <a:pPr algn="ctr"/>
            <a:r>
              <a:rPr lang="fa-IR" sz="5400" b="1" dirty="0" smtClean="0">
                <a:solidFill>
                  <a:srgbClr val="C00000"/>
                </a:solidFill>
                <a:latin typeface="Arial" pitchFamily="34" charset="0"/>
                <a:cs typeface="Arial" pitchFamily="34" charset="0"/>
              </a:rPr>
              <a:t>بنام خداوند بخشنده و مهربان</a:t>
            </a:r>
            <a:endParaRPr lang="fa-IR" sz="5400" b="1" dirty="0">
              <a:solidFill>
                <a:srgbClr val="C00000"/>
              </a:solidFill>
              <a:latin typeface="Arial" pitchFamily="34" charset="0"/>
              <a:cs typeface="Arial" pitchFamily="34" charset="0"/>
            </a:endParaRPr>
          </a:p>
        </p:txBody>
      </p:sp>
      <p:sp>
        <p:nvSpPr>
          <p:cNvPr id="4" name="TextBox 3"/>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algn="ctr"/>
            <a:endParaRPr lang="fa-IR" sz="3200" b="1" dirty="0" smtClean="0">
              <a:solidFill>
                <a:srgbClr val="C00000"/>
              </a:solidFill>
              <a:latin typeface="Arial" pitchFamily="34" charset="0"/>
              <a:cs typeface="Arial" pitchFamily="34" charset="0"/>
            </a:endParaRPr>
          </a:p>
          <a:p>
            <a:pPr algn="ctr"/>
            <a:r>
              <a:rPr lang="fa-IR" sz="3600" b="1" dirty="0" smtClean="0">
                <a:solidFill>
                  <a:srgbClr val="C00000"/>
                </a:solidFill>
                <a:latin typeface="Arial" pitchFamily="34" charset="0"/>
                <a:cs typeface="Arial" pitchFamily="34" charset="0"/>
              </a:rPr>
              <a:t>تعریف هوش تجاری بی درنگ</a:t>
            </a:r>
          </a:p>
          <a:p>
            <a:pPr marL="0" indent="0" algn="ctr">
              <a:buNone/>
            </a:pPr>
            <a:r>
              <a:rPr lang="fa-IR" sz="3600" b="1" dirty="0" smtClean="0">
                <a:solidFill>
                  <a:srgbClr val="C00000"/>
                </a:solidFill>
                <a:latin typeface="Arial" pitchFamily="34" charset="0"/>
                <a:cs typeface="Arial" pitchFamily="34" charset="0"/>
              </a:rPr>
              <a:t> </a:t>
            </a:r>
          </a:p>
          <a:p>
            <a:pPr marL="0" indent="0" algn="just">
              <a:buNone/>
            </a:pPr>
            <a:r>
              <a:rPr lang="fa-IR" sz="2800" b="1" dirty="0" smtClean="0">
                <a:latin typeface="Arial" pitchFamily="34" charset="0"/>
                <a:cs typeface="Arial" pitchFamily="34" charset="0"/>
              </a:rPr>
              <a:t>در دنیای مدام در حال تغییر و درست به موقع امروز ، مدیران کسب و کار فرصت و امکان منتظر ماندن چند روزه و چند هفتگی برای تحلیل ها را ندارند.برای مثال اگر مدیران بخواهند قیمت گذاری یک سفارش فروش جدید را بهبود بخشند . نیاز به اطلاعات قابل اتکا برای محاسبه حاشیه سود مناسب دارند .در بسیاری موارد اقلام بهای تمام شده کالای فروش رفته </a:t>
            </a:r>
          </a:p>
          <a:p>
            <a:pPr marL="0" indent="0" algn="just">
              <a:buNone/>
            </a:pPr>
            <a:r>
              <a:rPr lang="fa-IR" sz="2800" b="1" dirty="0" smtClean="0">
                <a:latin typeface="Arial" pitchFamily="34" charset="0"/>
                <a:cs typeface="Arial" pitchFamily="34" charset="0"/>
              </a:rPr>
              <a:t>بسیار فرار و غیر قابل اتکا هستندبرای مثال بهای خریدها وحمل.</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412320930"/>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marL="0" indent="0" algn="ctr">
              <a:buNone/>
            </a:pPr>
            <a:endParaRPr lang="fa-IR" sz="5400" b="1" dirty="0" smtClean="0">
              <a:solidFill>
                <a:srgbClr val="C00000"/>
              </a:solidFill>
              <a:latin typeface="Arial" pitchFamily="34" charset="0"/>
              <a:cs typeface="Arial" pitchFamily="34" charset="0"/>
            </a:endParaRPr>
          </a:p>
          <a:p>
            <a:pPr marL="0" indent="0" algn="ctr">
              <a:buNone/>
            </a:pPr>
            <a:r>
              <a:rPr lang="fa-IR" sz="3600" b="1" dirty="0" smtClean="0">
                <a:solidFill>
                  <a:srgbClr val="C00000"/>
                </a:solidFill>
                <a:latin typeface="Arial" pitchFamily="34" charset="0"/>
                <a:cs typeface="Arial" pitchFamily="34" charset="0"/>
              </a:rPr>
              <a:t>تشویق برای بهبود در فرایند کسب و کار </a:t>
            </a:r>
          </a:p>
          <a:p>
            <a:pPr marL="0" indent="0" algn="ctr">
              <a:buNone/>
            </a:pPr>
            <a:endParaRPr lang="fa-IR" sz="3600" b="1" dirty="0" smtClean="0">
              <a:solidFill>
                <a:srgbClr val="C00000"/>
              </a:solidFill>
              <a:latin typeface="Arial" pitchFamily="34" charset="0"/>
              <a:cs typeface="Arial" pitchFamily="34" charset="0"/>
            </a:endParaRPr>
          </a:p>
          <a:p>
            <a:pPr marL="0" indent="0">
              <a:buNone/>
            </a:pPr>
            <a:r>
              <a:rPr lang="fa-IR" sz="2800" b="1" dirty="0" smtClean="0">
                <a:latin typeface="2  Nazanin"/>
                <a:cs typeface="Arial" pitchFamily="34" charset="0"/>
              </a:rPr>
              <a:t>توان هر تصمیم گیرنده مسئول در کسب و کار دراتخاذ این تصمیم ها در زمان مناسب ، و در هر مکانی که حضور دارندمی تواند چابکی و پاسخ گویی هر شرکت را بالا ببرد</a:t>
            </a:r>
            <a:r>
              <a:rPr lang="fa-IR" sz="3200" b="1" dirty="0" smtClean="0">
                <a:solidFill>
                  <a:srgbClr val="C00000"/>
                </a:solidFill>
                <a:latin typeface="2  Nazanin"/>
                <a:cs typeface="Arial" pitchFamily="34" charset="0"/>
              </a:rPr>
              <a:t>.</a:t>
            </a:r>
          </a:p>
          <a:p>
            <a:pPr marL="0" indent="0" algn="ctr">
              <a:buNone/>
            </a:pPr>
            <a:endParaRPr lang="fa-IR" sz="3200" b="1" dirty="0" smtClean="0">
              <a:solidFill>
                <a:srgbClr val="C00000"/>
              </a:solidFill>
              <a:latin typeface="2  Nazanin"/>
              <a:cs typeface="Arial" pitchFamily="34" charset="0"/>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54681463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marL="0" indent="0" algn="ctr">
              <a:buNone/>
            </a:pPr>
            <a:r>
              <a:rPr lang="fa-IR" sz="3600" b="1" dirty="0" smtClean="0">
                <a:solidFill>
                  <a:srgbClr val="C00000"/>
                </a:solidFill>
                <a:latin typeface="Arial" pitchFamily="34" charset="0"/>
                <a:cs typeface="Arial" pitchFamily="34" charset="0"/>
              </a:rPr>
              <a:t>تعریف بهره گیری ازفناوری های همراه </a:t>
            </a:r>
          </a:p>
          <a:p>
            <a:pPr marL="0" indent="0" algn="ctr">
              <a:buNone/>
            </a:pPr>
            <a:endParaRPr lang="fa-IR" sz="3600" b="1" dirty="0" smtClean="0">
              <a:solidFill>
                <a:srgbClr val="C00000"/>
              </a:solidFill>
              <a:latin typeface="Arial" pitchFamily="34" charset="0"/>
              <a:cs typeface="Arial" pitchFamily="34" charset="0"/>
            </a:endParaRPr>
          </a:p>
          <a:p>
            <a:pPr marL="0" indent="0">
              <a:buNone/>
            </a:pPr>
            <a:r>
              <a:rPr lang="fa-IR" sz="2800" b="1" dirty="0" smtClean="0">
                <a:latin typeface="2  Nazanin"/>
                <a:cs typeface="Arial" pitchFamily="34" charset="0"/>
              </a:rPr>
              <a:t>با یک مثال این مورد را توضیح میدهم </a:t>
            </a:r>
          </a:p>
          <a:p>
            <a:pPr lvl="0" algn="just">
              <a:buClr>
                <a:srgbClr val="B13F9A"/>
              </a:buClr>
            </a:pPr>
            <a:r>
              <a:rPr lang="fa-IR" sz="2800" b="1" dirty="0" smtClean="0">
                <a:latin typeface="2  Nazanin"/>
                <a:cs typeface="Arial" pitchFamily="34" charset="0"/>
              </a:rPr>
              <a:t>یک مشتری ، رایا نامه ای به یک تامین کننده ارسال می کند مبنی بر این که به دنبال تغییر یک سفارش در عرض چند دقیقه آتی است .اگر تامین کننده تمام روزش را در حال مذاکره در خصوص یک پیشنهاد خوب باشد ممکن است قادر به برقراری تماس با وی یا قرار گرفتن جلوی صفحه نمایش رایانه </a:t>
            </a:r>
            <a:r>
              <a:rPr lang="fa-IR" sz="2800" b="1" dirty="0">
                <a:latin typeface="2  Nazanin"/>
                <a:cs typeface="Arial" pitchFamily="34" charset="0"/>
              </a:rPr>
              <a:t>اش نباشدو با وجود ساختار نوین برنامه ریزی منابع سازمان ، تامین کننده می تواند سفارش را از طریق تلفن همراه هوشمندش به روز رسانی کند. </a:t>
            </a:r>
          </a:p>
          <a:p>
            <a:pPr marL="0" indent="0">
              <a:buNone/>
            </a:pPr>
            <a:endParaRPr lang="fa-IR" sz="2800" b="1" dirty="0" smtClean="0">
              <a:latin typeface="2  Nazanin"/>
              <a:cs typeface="Arial" pitchFamily="34" charset="0"/>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4123424663"/>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marL="0" indent="0" algn="ctr">
              <a:buNone/>
            </a:pPr>
            <a:r>
              <a:rPr lang="fa-IR" sz="3600" b="1" dirty="0" smtClean="0">
                <a:solidFill>
                  <a:srgbClr val="C00000"/>
                </a:solidFill>
                <a:latin typeface="Arial" pitchFamily="34" charset="0"/>
                <a:cs typeface="Arial" pitchFamily="34" charset="0"/>
              </a:rPr>
              <a:t>تعریف خودکار سازی در سطح کاربر نهایی</a:t>
            </a:r>
          </a:p>
          <a:p>
            <a:pPr marL="0" indent="0" algn="ctr">
              <a:buNone/>
            </a:pPr>
            <a:endParaRPr lang="fa-IR" sz="3600" b="1" dirty="0" smtClean="0">
              <a:solidFill>
                <a:srgbClr val="C00000"/>
              </a:solidFill>
              <a:latin typeface="Arial" pitchFamily="34" charset="0"/>
              <a:cs typeface="Arial" pitchFamily="34" charset="0"/>
            </a:endParaRPr>
          </a:p>
          <a:p>
            <a:pPr marL="0" indent="0">
              <a:buNone/>
            </a:pPr>
            <a:r>
              <a:rPr lang="fa-IR" sz="2800" b="1" dirty="0" smtClean="0">
                <a:latin typeface="Arial" pitchFamily="34" charset="0"/>
                <a:cs typeface="Arial" pitchFamily="34" charset="0"/>
              </a:rPr>
              <a:t>باعث مبشود که کسب وکارها فعالیت خودرا سریع ترو هوشمندتر انجام دهند و اثر بخش تر کارکنند واین خودکار سازی باعث میشود که اطلاعات سریعتر و به طور خودکار جمع گردد.برنامه ریزی منابع سازمان با خودکار سازی فعالیتهای بنیادی کسب و کار، نقشی حمایتی در ترویج چابکی در سازمان دارد.</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216018447"/>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229600" cy="5881710"/>
          </a:xfrm>
        </p:spPr>
        <p:txBody>
          <a:bodyPr>
            <a:normAutofit/>
          </a:bodyPr>
          <a:lstStyle/>
          <a:p>
            <a:pPr marL="0" indent="0" algn="ctr">
              <a:buNone/>
            </a:pPr>
            <a:r>
              <a:rPr lang="fa-IR" sz="3900" b="1" dirty="0" smtClean="0">
                <a:solidFill>
                  <a:srgbClr val="C00000"/>
                </a:solidFill>
                <a:latin typeface="Arial" pitchFamily="34" charset="0"/>
                <a:cs typeface="Arial" pitchFamily="34" charset="0"/>
              </a:rPr>
              <a:t>تعریف بهره گیری از معماری ابری و طراحی ماژولی </a:t>
            </a:r>
          </a:p>
          <a:p>
            <a:pPr marL="0" indent="0" algn="ctr">
              <a:buNone/>
            </a:pPr>
            <a:endParaRPr lang="fa-IR" sz="3900" b="1" dirty="0" smtClean="0">
              <a:solidFill>
                <a:srgbClr val="C00000"/>
              </a:solidFill>
              <a:latin typeface="Arial" pitchFamily="34" charset="0"/>
              <a:cs typeface="Arial" pitchFamily="34" charset="0"/>
            </a:endParaRPr>
          </a:p>
          <a:p>
            <a:pPr marL="0" indent="0" algn="just">
              <a:buNone/>
            </a:pPr>
            <a:r>
              <a:rPr lang="fa-IR" sz="3000" b="1" dirty="0" smtClean="0">
                <a:latin typeface="2  Nazanin"/>
                <a:cs typeface="Arial" pitchFamily="34" charset="0"/>
              </a:rPr>
              <a:t>طراحی پایدار است که اطلاعات صحیح را از منابع صحیح بگیرد و آن را به یک روش معنا داربرای تصمیم گیرندگان ارائه کند .برای مثال مرتبط سازی اطلاعات از زمان برگه ها ، صورت حساب های الکترونیکی ، کوپن های مشتریان ، حقوق و غیره سامانه های برنامه ریزی منابع سازمان می تواند به یک مدیر فناوری اطلاعات بگوید که نه تنها چه میزان برای پشتیبانی از سازمان در این هفته هزینه کرده بلکه بگوید پشتیبانی یک نرم افزار خاص در روز گذشته چه میزان برایش هزینه داشته است.</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4272112359"/>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marL="0" indent="0" algn="ctr">
              <a:buNone/>
            </a:pPr>
            <a:r>
              <a:rPr lang="fa-IR" sz="3900" b="1" dirty="0" smtClean="0">
                <a:solidFill>
                  <a:srgbClr val="C00000"/>
                </a:solidFill>
                <a:latin typeface="2  Nazanin"/>
                <a:cs typeface="Arial" pitchFamily="34" charset="0"/>
              </a:rPr>
              <a:t>نتیجه گیری </a:t>
            </a:r>
          </a:p>
          <a:p>
            <a:pPr marL="0" indent="0" algn="ctr">
              <a:buNone/>
            </a:pPr>
            <a:endParaRPr lang="fa-IR" sz="3900" b="1" dirty="0" smtClean="0">
              <a:solidFill>
                <a:srgbClr val="C00000"/>
              </a:solidFill>
              <a:latin typeface="2  Nazanin"/>
              <a:cs typeface="Arial" pitchFamily="34" charset="0"/>
            </a:endParaRPr>
          </a:p>
          <a:p>
            <a:pPr marL="0" indent="0" algn="just">
              <a:buNone/>
            </a:pPr>
            <a:r>
              <a:rPr lang="fa-IR" sz="2800" b="1" dirty="0" smtClean="0">
                <a:latin typeface="2  Nazanin"/>
                <a:cs typeface="Arial" pitchFamily="34" charset="0"/>
              </a:rPr>
              <a:t>اگر شرکتها بخواهند برای چابک تر شدن از ابداعات فناوری به مثابه یک تخته شیرجه استفاده کنند موانع بر سر راه همگام سازی این ابداعات باید کم باشد رایانش ابری این موانع را کاهش می دهد خصوصا در شرایطی که نرم افزار به صورت یک خدمت ارائه میشود و همینطور شرکتها میتواند با استفاده از این نرم افزار کسب و کار بهتری داشته باشند. با دانلود نرم افزار، مسئولیتهای مدیریت سامانه به فروشنده منتقل میشود و شرکت میتواند تلاش بیشتری برای کسب و کارش انجام دهدو از نگرانیش در خصوص محیط فناوری اطلاعات پیچیده اش کم کند. </a:t>
            </a:r>
            <a:endParaRPr lang="fa-IR" sz="2800" b="1" dirty="0">
              <a:latin typeface="2  Nazanin"/>
              <a:cs typeface="Arial" pitchFamily="34" charset="0"/>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2133590349"/>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357982"/>
          </a:xfrm>
        </p:spPr>
        <p:txBody>
          <a:bodyPr>
            <a:normAutofit/>
          </a:bodyPr>
          <a:lstStyle/>
          <a:p>
            <a:pPr algn="ctr"/>
            <a:r>
              <a:rPr lang="fa-IR" sz="4800" b="1" u="sng" dirty="0" smtClean="0">
                <a:cs typeface="2  Nazanin" pitchFamily="2" charset="-78"/>
              </a:rPr>
              <a:t>مزایای استفاده از سیستم </a:t>
            </a:r>
            <a:r>
              <a:rPr lang="en-US" sz="4800" b="1" u="sng" dirty="0" smtClean="0">
                <a:cs typeface="2  Nazanin" pitchFamily="2" charset="-78"/>
              </a:rPr>
              <a:t>ERP</a:t>
            </a:r>
            <a:r>
              <a:rPr lang="fa-IR" sz="4800" b="1" u="sng" dirty="0" smtClean="0">
                <a:cs typeface="2  Nazanin" pitchFamily="2" charset="-78"/>
              </a:rPr>
              <a:t>:</a:t>
            </a:r>
          </a:p>
          <a:p>
            <a:pPr algn="just"/>
            <a:r>
              <a:rPr lang="fa-IR" sz="2800" b="1" dirty="0" smtClean="0">
                <a:cs typeface="2  Nazanin" pitchFamily="2" charset="-78"/>
              </a:rPr>
              <a:t>1-این سامانه طیف گسترده ای از عملیات سازمان را پوشش       می دهد و فرض سودمندی در برابر هزینه را تحقق می بخشد و فرصت مناسبی برای به روز کردن رویه ها،خط مشی ها و یکنواخت کردن آنها فراهم می کند.</a:t>
            </a:r>
          </a:p>
          <a:p>
            <a:pPr algn="just"/>
            <a:r>
              <a:rPr lang="fa-IR" sz="2800" b="1" dirty="0" smtClean="0">
                <a:cs typeface="2  Nazanin" pitchFamily="2" charset="-78"/>
              </a:rPr>
              <a:t>2- این سامانه اطلاعات و گزارشات را برای اهداف تصمیم گیری فراهم می کند و نارسایی های محیط کار را آشکار می سازد.</a:t>
            </a:r>
          </a:p>
          <a:p>
            <a:pPr algn="just"/>
            <a:r>
              <a:rPr lang="fa-IR" sz="2800" b="1" dirty="0" smtClean="0">
                <a:cs typeface="2  Nazanin" pitchFamily="2" charset="-78"/>
              </a:rPr>
              <a:t>3- این سامانه در تولید اطلاعات بموقع برای مدیریت در پاسخگویی به بهبود کنترل و تصمیم گیری راهبردی تواناست.</a:t>
            </a:r>
          </a:p>
          <a:p>
            <a:pPr algn="just"/>
            <a:r>
              <a:rPr lang="fa-IR" sz="2800" b="1" dirty="0" smtClean="0">
                <a:cs typeface="2  Nazanin" pitchFamily="2" charset="-78"/>
              </a:rPr>
              <a:t>4- از راه کد گذاری اطلاعات باعث اثربخشی گردیده و کاهش در چرخه گزارشگری مالی ایجاد می کند و باعث می گردد صورتهای مالی جهت استفاده کنندگان برون سازمانی بسیار به موقع تهیه گردد.</a:t>
            </a:r>
          </a:p>
          <a:p>
            <a:pPr algn="just"/>
            <a:endParaRPr lang="fa-IR" sz="2800" b="1" dirty="0" smtClean="0">
              <a:cs typeface="2  Nazanin" pitchFamily="2" charset="-78"/>
            </a:endParaRPr>
          </a:p>
          <a:p>
            <a:pPr algn="just"/>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572272"/>
          </a:xfrm>
        </p:spPr>
        <p:txBody>
          <a:bodyPr>
            <a:normAutofit/>
          </a:bodyPr>
          <a:lstStyle/>
          <a:p>
            <a:pPr algn="just"/>
            <a:r>
              <a:rPr lang="fa-IR" sz="2800" b="1" dirty="0" smtClean="0">
                <a:cs typeface="2  Nazanin" pitchFamily="2" charset="-78"/>
              </a:rPr>
              <a:t>5 – </a:t>
            </a:r>
            <a:r>
              <a:rPr lang="en-US" sz="2800" b="1" dirty="0" smtClean="0">
                <a:cs typeface="2  Nazanin" pitchFamily="2" charset="-78"/>
              </a:rPr>
              <a:t>ERP</a:t>
            </a:r>
            <a:r>
              <a:rPr lang="fa-IR" sz="2800" b="1" dirty="0" smtClean="0">
                <a:cs typeface="2  Nazanin" pitchFamily="2" charset="-78"/>
              </a:rPr>
              <a:t> باعث کاهش هزینه و بهبود کارایی سازمان  می گردد.</a:t>
            </a:r>
          </a:p>
          <a:p>
            <a:pPr algn="just"/>
            <a:r>
              <a:rPr lang="fa-IR" sz="2800" b="1" dirty="0" smtClean="0">
                <a:cs typeface="2  Nazanin" pitchFamily="2" charset="-78"/>
              </a:rPr>
              <a:t>6 – </a:t>
            </a:r>
            <a:r>
              <a:rPr lang="en-US" sz="2800" b="1" dirty="0" smtClean="0">
                <a:cs typeface="2  Nazanin" pitchFamily="2" charset="-78"/>
              </a:rPr>
              <a:t>ERP </a:t>
            </a:r>
            <a:r>
              <a:rPr lang="fa-IR" sz="2800" b="1" dirty="0" smtClean="0">
                <a:cs typeface="2  Nazanin" pitchFamily="2" charset="-78"/>
              </a:rPr>
              <a:t> باعث توسعه تصمیم گیری با تامین اطلاعات صحیح و به روز در سازمان می گردد.</a:t>
            </a:r>
          </a:p>
          <a:p>
            <a:pPr algn="just"/>
            <a:r>
              <a:rPr lang="fa-IR" sz="2800" b="1" dirty="0" smtClean="0">
                <a:cs typeface="2  Nazanin" pitchFamily="2" charset="-78"/>
              </a:rPr>
              <a:t>7 – باعث تغییر تمرکز از برنامه نویسی کامپیوتری در سازمان به بهبود فرآیندها می گردد.</a:t>
            </a:r>
          </a:p>
          <a:p>
            <a:pPr algn="just"/>
            <a:r>
              <a:rPr lang="fa-IR" sz="2800" b="1" dirty="0" smtClean="0">
                <a:cs typeface="2  Nazanin" pitchFamily="2" charset="-78"/>
              </a:rPr>
              <a:t>8 – ایجاد یکپارچگی سازمانی از بعد اطلاعاتی و افزایش سازگاری در اطلاعات موجود در سازمان.</a:t>
            </a:r>
          </a:p>
          <a:p>
            <a:pPr algn="just"/>
            <a:r>
              <a:rPr lang="fa-IR" sz="2800" b="1" dirty="0" smtClean="0">
                <a:cs typeface="2  Nazanin" pitchFamily="2" charset="-78"/>
              </a:rPr>
              <a:t>9- استاندارد سازی فرآیند های سازمانی و اطلاعات مربوط به منابع انسانی سازمان ، صرفه جویی در زمان و جلوگیری از دوباره کاریَ</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normAutofit/>
          </a:bodyPr>
          <a:lstStyle/>
          <a:p>
            <a:pPr algn="ctr"/>
            <a:r>
              <a:rPr lang="fa-IR" sz="2800" b="1" u="sng" dirty="0" smtClean="0">
                <a:cs typeface="2  Nazanin"/>
              </a:rPr>
              <a:t>معایب وموانع استفاده از سامانه </a:t>
            </a:r>
            <a:r>
              <a:rPr lang="en-US" sz="2800" b="1" u="sng" dirty="0" smtClean="0">
                <a:cs typeface="2  Nazanin"/>
              </a:rPr>
              <a:t>ERP</a:t>
            </a:r>
            <a:r>
              <a:rPr lang="fa-IR" sz="2800" b="1" u="sng" dirty="0" smtClean="0">
                <a:cs typeface="2  Nazanin"/>
              </a:rPr>
              <a:t> :</a:t>
            </a:r>
          </a:p>
          <a:p>
            <a:pPr algn="just"/>
            <a:r>
              <a:rPr lang="fa-IR" sz="2800" b="1" dirty="0" smtClean="0">
                <a:cs typeface="2  Nazanin"/>
              </a:rPr>
              <a:t>1 – دشوار بودن پیاده سازی این سیستم در سازمانها</a:t>
            </a:r>
          </a:p>
          <a:p>
            <a:pPr algn="just"/>
            <a:r>
              <a:rPr lang="fa-IR" sz="2800" b="1" dirty="0" smtClean="0">
                <a:cs typeface="2  Nazanin"/>
              </a:rPr>
              <a:t>2 – استفاده از این سامانه بسیار هزینه بر و گران قیمت می باشد و سرمایه عظیمی از یک شرکت یا سازمان را می بلعد.بطوریکه پیاده سازی آن در شرکتهای کوچک 15 میلیون دلار و در شرکتهای  بین المللی حدود 100 میلیون دلار هزینه دارد.علاوه بر مبلغ فوق شرکت باید هزینه گزافی بابت نگهداری و به روز رسانی این سیستم بطور سالانه متقبل گردد.</a:t>
            </a:r>
          </a:p>
          <a:p>
            <a:pPr algn="just"/>
            <a:r>
              <a:rPr lang="fa-IR" sz="2800" b="1" dirty="0" smtClean="0">
                <a:cs typeface="2  Nazanin"/>
              </a:rPr>
              <a:t>3- زمان بر بودن پیاده سازی این سامانه،بطوریکه پیاده سازی آن به حدود 21 ماه زمان نیازمند است.</a:t>
            </a:r>
          </a:p>
          <a:p>
            <a:pPr algn="just"/>
            <a:r>
              <a:rPr lang="fa-IR" sz="2800" b="1" dirty="0" smtClean="0">
                <a:cs typeface="2  Nazanin"/>
              </a:rPr>
              <a:t>4 – استفاده از این سامانه یک تصمیم گیری راهبردی است و در حقیقت روی موفقیت آن و سرنوشت سازمان شرط بندی می گردد.</a:t>
            </a:r>
            <a:endParaRPr lang="fa-IR" sz="28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810272"/>
          </a:xfrm>
        </p:spPr>
        <p:txBody>
          <a:bodyPr>
            <a:normAutofit/>
          </a:bodyPr>
          <a:lstStyle/>
          <a:p>
            <a:r>
              <a:rPr lang="fa-IR" sz="2800" b="1" dirty="0" smtClean="0">
                <a:cs typeface="2  Nazanin" pitchFamily="2" charset="-78"/>
              </a:rPr>
              <a:t>5  – با توجه به عادات کارکنان به روشهای سنتی؛معمولا کارمندان در مقابل تغییرات در سازمان از خود مقاومت نشان می دهند.</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algn="ctr"/>
            <a:endParaRPr lang="fa-IR" sz="4400" b="1" dirty="0" smtClean="0">
              <a:solidFill>
                <a:srgbClr val="C00000"/>
              </a:solidFill>
              <a:latin typeface="Arial" pitchFamily="34" charset="0"/>
              <a:cs typeface="Arial" pitchFamily="34" charset="0"/>
            </a:endParaRPr>
          </a:p>
          <a:p>
            <a:pPr marL="0" indent="0" algn="ctr">
              <a:buNone/>
            </a:pPr>
            <a:r>
              <a:rPr lang="fa-IR" sz="4400" b="1" dirty="0" smtClean="0">
                <a:solidFill>
                  <a:srgbClr val="C00000"/>
                </a:solidFill>
                <a:latin typeface="Arial" pitchFamily="34" charset="0"/>
                <a:cs typeface="Arial" pitchFamily="34" charset="0"/>
              </a:rPr>
              <a:t>موضوع : برنامه ریزی منابع سازمان</a:t>
            </a:r>
          </a:p>
          <a:p>
            <a:pPr algn="ctr"/>
            <a:endParaRPr lang="fa-IR" sz="5400" b="1" dirty="0" smtClean="0">
              <a:solidFill>
                <a:srgbClr val="C00000"/>
              </a:solidFill>
              <a:latin typeface="Arial" pitchFamily="34" charset="0"/>
              <a:cs typeface="Arial" pitchFamily="34" charset="0"/>
            </a:endParaRPr>
          </a:p>
          <a:p>
            <a:pPr marL="0" indent="0" algn="ctr">
              <a:buNone/>
            </a:pPr>
            <a:r>
              <a:rPr lang="fa-IR" sz="4400" b="1" dirty="0" smtClean="0">
                <a:solidFill>
                  <a:srgbClr val="C00000"/>
                </a:solidFill>
                <a:latin typeface="Arial" pitchFamily="34" charset="0"/>
                <a:cs typeface="Arial" pitchFamily="34" charset="0"/>
              </a:rPr>
              <a:t>گردآورنده : غزاله گلبویی</a:t>
            </a:r>
          </a:p>
          <a:p>
            <a:pPr marL="0" indent="0" algn="ctr">
              <a:buNone/>
            </a:pPr>
            <a:endParaRPr lang="fa-IR" sz="4400" b="1" dirty="0" smtClean="0">
              <a:solidFill>
                <a:srgbClr val="C00000"/>
              </a:solidFill>
              <a:latin typeface="Arial" pitchFamily="34" charset="0"/>
              <a:cs typeface="Arial" pitchFamily="34" charset="0"/>
            </a:endParaRPr>
          </a:p>
          <a:p>
            <a:pPr marL="0" indent="0" algn="ctr">
              <a:buNone/>
            </a:pPr>
            <a:r>
              <a:rPr lang="fa-IR" sz="4400" b="1" dirty="0" smtClean="0">
                <a:solidFill>
                  <a:srgbClr val="C00000"/>
                </a:solidFill>
                <a:latin typeface="Arial" pitchFamily="34" charset="0"/>
                <a:cs typeface="Arial" pitchFamily="34" charset="0"/>
              </a:rPr>
              <a:t>خرداد ماه 1391</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996540877"/>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401080" cy="6357982"/>
          </a:xfrm>
        </p:spPr>
        <p:txBody>
          <a:bodyPr>
            <a:normAutofit/>
          </a:bodyPr>
          <a:lstStyle/>
          <a:p>
            <a:pPr algn="ctr"/>
            <a:r>
              <a:rPr lang="fa-IR" sz="3200" b="1" dirty="0" smtClean="0">
                <a:cs typeface="2  Nazanin" pitchFamily="2" charset="-78"/>
              </a:rPr>
              <a:t>شباهت ها و تفاوتهای بین </a:t>
            </a:r>
            <a:r>
              <a:rPr lang="en-US" sz="3200" b="1" dirty="0" smtClean="0">
                <a:cs typeface="2  Nazanin" pitchFamily="2" charset="-78"/>
              </a:rPr>
              <a:t>ERP</a:t>
            </a:r>
            <a:r>
              <a:rPr lang="fa-IR" sz="3200" b="1" dirty="0" smtClean="0">
                <a:cs typeface="2  Nazanin" pitchFamily="2" charset="-78"/>
              </a:rPr>
              <a:t>و </a:t>
            </a:r>
            <a:r>
              <a:rPr lang="en-US" sz="3200" b="1" dirty="0" smtClean="0">
                <a:cs typeface="2  Nazanin" pitchFamily="2" charset="-78"/>
              </a:rPr>
              <a:t>SEM</a:t>
            </a:r>
            <a:r>
              <a:rPr lang="fa-IR" sz="3200" b="1" dirty="0" smtClean="0">
                <a:cs typeface="2  Nazanin" pitchFamily="2" charset="-78"/>
              </a:rPr>
              <a:t>(سیستم مدیریت سازمانهای استراتژیک)</a:t>
            </a:r>
          </a:p>
          <a:p>
            <a:pPr algn="just"/>
            <a:r>
              <a:rPr lang="fa-IR" sz="3200" b="1" dirty="0" smtClean="0">
                <a:cs typeface="2  Nazanin" pitchFamily="2" charset="-78"/>
              </a:rPr>
              <a:t>1- </a:t>
            </a:r>
            <a:r>
              <a:rPr lang="fa-IR" sz="2800" b="1" dirty="0" smtClean="0">
                <a:cs typeface="2  Nazanin" pitchFamily="2" charset="-78"/>
              </a:rPr>
              <a:t>سیستمهای </a:t>
            </a:r>
            <a:r>
              <a:rPr lang="en-US" sz="2800" b="1" dirty="0" smtClean="0">
                <a:cs typeface="2  Nazanin" pitchFamily="2" charset="-78"/>
              </a:rPr>
              <a:t>ERP</a:t>
            </a:r>
            <a:r>
              <a:rPr lang="fa-IR" sz="2800" b="1" dirty="0" smtClean="0">
                <a:cs typeface="2  Nazanin" pitchFamily="2" charset="-78"/>
              </a:rPr>
              <a:t>مبادله مدارند.ولی سیستمهای</a:t>
            </a:r>
            <a:r>
              <a:rPr lang="en-US" sz="2800" b="1" dirty="0" smtClean="0">
                <a:cs typeface="2  Nazanin" pitchFamily="2" charset="-78"/>
              </a:rPr>
              <a:t>SEM</a:t>
            </a:r>
            <a:r>
              <a:rPr lang="fa-IR" sz="2800" b="1" dirty="0" smtClean="0">
                <a:cs typeface="2  Nazanin" pitchFamily="2" charset="-78"/>
              </a:rPr>
              <a:t>تجزیه و تحلیل مدارند.</a:t>
            </a:r>
          </a:p>
          <a:p>
            <a:pPr algn="just"/>
            <a:r>
              <a:rPr lang="fa-IR" sz="2800" b="1" dirty="0" smtClean="0">
                <a:cs typeface="2  Nazanin" pitchFamily="2" charset="-78"/>
              </a:rPr>
              <a:t>2- سیستمهای </a:t>
            </a:r>
            <a:r>
              <a:rPr lang="en-US" sz="2800" b="1" dirty="0" smtClean="0">
                <a:cs typeface="2  Nazanin" pitchFamily="2" charset="-78"/>
              </a:rPr>
              <a:t>ERP</a:t>
            </a:r>
            <a:r>
              <a:rPr lang="fa-IR" sz="2800" b="1" dirty="0" smtClean="0">
                <a:cs typeface="2  Nazanin" pitchFamily="2" charset="-78"/>
              </a:rPr>
              <a:t>معمولا در تمام سطوح تبادلی عمل می کنند. در حالیکه سیستمهای </a:t>
            </a:r>
            <a:r>
              <a:rPr lang="en-US" sz="2800" b="1" dirty="0" smtClean="0">
                <a:cs typeface="2  Nazanin" pitchFamily="2" charset="-78"/>
              </a:rPr>
              <a:t>SEM </a:t>
            </a:r>
            <a:r>
              <a:rPr lang="fa-IR" sz="2800" b="1" dirty="0" smtClean="0">
                <a:cs typeface="2  Nazanin" pitchFamily="2" charset="-78"/>
              </a:rPr>
              <a:t>در سطوح استراتژیک کاربرد دارند.</a:t>
            </a:r>
          </a:p>
          <a:p>
            <a:pPr algn="just"/>
            <a:r>
              <a:rPr lang="fa-IR" sz="2800" b="1" dirty="0" smtClean="0">
                <a:cs typeface="2  Nazanin" pitchFamily="2" charset="-78"/>
              </a:rPr>
              <a:t>3-سیستمهای</a:t>
            </a:r>
            <a:r>
              <a:rPr lang="en-US" sz="2800" b="1" dirty="0" smtClean="0">
                <a:cs typeface="2  Nazanin" pitchFamily="2" charset="-78"/>
              </a:rPr>
              <a:t>ERP</a:t>
            </a:r>
            <a:r>
              <a:rPr lang="fa-IR" sz="2800" b="1" dirty="0" smtClean="0">
                <a:cs typeface="2  Nazanin" pitchFamily="2" charset="-78"/>
              </a:rPr>
              <a:t>معمولاسیستمهای (مدولار) مبتنی برتکنولوژی(</a:t>
            </a:r>
            <a:r>
              <a:rPr lang="en-US" sz="2800" b="1" dirty="0" smtClean="0">
                <a:cs typeface="2  Nazanin" pitchFamily="2" charset="-78"/>
              </a:rPr>
              <a:t>CLIENT/SERVER</a:t>
            </a:r>
            <a:r>
              <a:rPr lang="fa-IR" sz="2800" b="1" dirty="0" smtClean="0">
                <a:cs typeface="2  Nazanin" pitchFamily="2" charset="-78"/>
              </a:rPr>
              <a:t>) ،سیستمهای جامع،وظیفه ای و بنیانی بوده که با سیستمهای خارجی در تعامل هستند.</a:t>
            </a:r>
          </a:p>
          <a:p>
            <a:pPr algn="just"/>
            <a:r>
              <a:rPr lang="fa-IR" sz="2800" b="1" dirty="0" smtClean="0">
                <a:cs typeface="2  Nazanin" pitchFamily="2" charset="-78"/>
              </a:rPr>
              <a:t>4- تمرکز سیستمهای </a:t>
            </a:r>
            <a:r>
              <a:rPr lang="en-US" sz="2800" b="1" dirty="0" smtClean="0">
                <a:cs typeface="2  Nazanin" pitchFamily="2" charset="-78"/>
              </a:rPr>
              <a:t>ERP </a:t>
            </a:r>
            <a:r>
              <a:rPr lang="fa-IR" sz="2800" b="1" dirty="0" smtClean="0">
                <a:cs typeface="2  Nazanin" pitchFamily="2" charset="-78"/>
              </a:rPr>
              <a:t>بر سطوح تکنیکی و عملیاتی است.ولی تمرکزسیستمهای </a:t>
            </a:r>
            <a:r>
              <a:rPr lang="en-US" sz="2800" b="1" dirty="0" smtClean="0">
                <a:cs typeface="2  Nazanin" pitchFamily="2" charset="-78"/>
              </a:rPr>
              <a:t>SEM</a:t>
            </a:r>
            <a:r>
              <a:rPr lang="fa-IR" sz="2800" b="1" dirty="0" smtClean="0">
                <a:cs typeface="2  Nazanin" pitchFamily="2" charset="-78"/>
              </a:rPr>
              <a:t> بر سطوح تاکتیکی و استراتژیک می باشد.</a:t>
            </a:r>
          </a:p>
          <a:p>
            <a:pPr marL="0" indent="0" algn="just">
              <a:buNone/>
            </a:pP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286544"/>
          </a:xfrm>
        </p:spPr>
        <p:txBody>
          <a:bodyPr/>
          <a:lstStyle/>
          <a:p>
            <a:pPr algn="ctr"/>
            <a:r>
              <a:rPr lang="fa-IR" sz="4000" b="1" u="sng" dirty="0" smtClean="0">
                <a:cs typeface="2  Nazanin" pitchFamily="2" charset="-78"/>
              </a:rPr>
              <a:t>سیستمهای تشکیل دهنده سامانه </a:t>
            </a:r>
            <a:r>
              <a:rPr lang="en-US" sz="4000" b="1" u="sng" dirty="0" smtClean="0">
                <a:cs typeface="2  Nazanin" pitchFamily="2" charset="-78"/>
              </a:rPr>
              <a:t>ERP</a:t>
            </a:r>
            <a:r>
              <a:rPr lang="fa-IR" sz="4000" b="1" u="sng" dirty="0" smtClean="0">
                <a:cs typeface="2  Nazanin" pitchFamily="2" charset="-78"/>
              </a:rPr>
              <a:t> :</a:t>
            </a:r>
          </a:p>
          <a:p>
            <a:pPr algn="just"/>
            <a:r>
              <a:rPr lang="fa-IR" sz="2800" b="1" dirty="0" smtClean="0">
                <a:cs typeface="2  Nazanin" pitchFamily="2" charset="-78"/>
              </a:rPr>
              <a:t>سامانه </a:t>
            </a:r>
            <a:r>
              <a:rPr lang="en-US" sz="2800" b="1" dirty="0" smtClean="0">
                <a:cs typeface="2  Nazanin" pitchFamily="2" charset="-78"/>
              </a:rPr>
              <a:t>ERP </a:t>
            </a:r>
            <a:r>
              <a:rPr lang="fa-IR" sz="2800" b="1" dirty="0" smtClean="0">
                <a:cs typeface="2  Nazanin" pitchFamily="2" charset="-78"/>
              </a:rPr>
              <a:t>شامل مجموعه های گوناگون و متعددی است که یکپارچگی آنها اهمیت و ارزشی مضاعف را برای سازمان و شاخه های مختلف آن پدید می آورد.</a:t>
            </a:r>
          </a:p>
          <a:p>
            <a:pPr algn="just"/>
            <a:r>
              <a:rPr lang="fa-IR" sz="2800" b="1" dirty="0" smtClean="0">
                <a:cs typeface="2  Nazanin" pitchFamily="2" charset="-78"/>
              </a:rPr>
              <a:t>1- مجموعه  اطلاعات پایه سازمان</a:t>
            </a:r>
          </a:p>
          <a:p>
            <a:pPr algn="just"/>
            <a:r>
              <a:rPr lang="fa-IR" sz="2800" b="1" dirty="0" smtClean="0">
                <a:cs typeface="2  Nazanin" pitchFamily="2" charset="-78"/>
              </a:rPr>
              <a:t>2 – مجموعه اطلاعات پایه کنترل پروژه</a:t>
            </a:r>
          </a:p>
          <a:p>
            <a:pPr algn="just"/>
            <a:r>
              <a:rPr lang="fa-IR" sz="2800" b="1" dirty="0" smtClean="0">
                <a:cs typeface="2  Nazanin" pitchFamily="2" charset="-78"/>
              </a:rPr>
              <a:t>3 – مجموعه اطلاعات پایه تولید و سرویس</a:t>
            </a:r>
          </a:p>
          <a:p>
            <a:pPr algn="just"/>
            <a:r>
              <a:rPr lang="fa-IR" sz="2800" b="1" dirty="0" smtClean="0">
                <a:cs typeface="2  Nazanin" pitchFamily="2" charset="-78"/>
              </a:rPr>
              <a:t>4 – مجموعه اطلاعات پایه لجستیک و تدارکات</a:t>
            </a:r>
          </a:p>
          <a:p>
            <a:pPr algn="just"/>
            <a:r>
              <a:rPr lang="fa-IR" sz="2800" b="1" dirty="0" smtClean="0">
                <a:cs typeface="2  Nazanin" pitchFamily="2" charset="-78"/>
              </a:rPr>
              <a:t>5 – مجموعه اطلاعات پایه منابع انسانی</a:t>
            </a:r>
          </a:p>
          <a:p>
            <a:pPr algn="just"/>
            <a:r>
              <a:rPr lang="fa-IR" sz="2800" b="1" dirty="0" smtClean="0">
                <a:cs typeface="2  Nazanin" pitchFamily="2" charset="-78"/>
              </a:rPr>
              <a:t>6 – مجموعه اطلاعات پایه مــــا لی</a:t>
            </a:r>
          </a:p>
          <a:p>
            <a:pPr algn="just"/>
            <a:r>
              <a:rPr lang="fa-IR" sz="2800" b="1" dirty="0" smtClean="0">
                <a:cs typeface="2  Nazanin" pitchFamily="2" charset="-78"/>
              </a:rPr>
              <a:t>7 – مجموعه زیرسیستمهای لجستیکی</a:t>
            </a:r>
          </a:p>
          <a:p>
            <a:pPr algn="just"/>
            <a:r>
              <a:rPr lang="fa-IR" sz="2800" b="1" dirty="0" smtClean="0">
                <a:cs typeface="2  Nazanin" pitchFamily="2" charset="-78"/>
              </a:rPr>
              <a:t>8 – مجموعه زیر سیستمهای تولید</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lstStyle/>
          <a:p>
            <a:r>
              <a:rPr lang="fa-IR" sz="2800" b="1" dirty="0" smtClean="0">
                <a:cs typeface="2  Nazanin" pitchFamily="2" charset="-78"/>
              </a:rPr>
              <a:t>9 – مجموعه زیر سیستمهای مالی</a:t>
            </a:r>
          </a:p>
          <a:p>
            <a:r>
              <a:rPr lang="fa-IR" sz="2800" b="1" dirty="0" smtClean="0">
                <a:cs typeface="2  Nazanin" pitchFamily="2" charset="-78"/>
              </a:rPr>
              <a:t>10- مجموعه زیر سیستمهای مدیریت منابع انسانی</a:t>
            </a:r>
          </a:p>
          <a:p>
            <a:r>
              <a:rPr lang="fa-IR" sz="2800" b="1" dirty="0" smtClean="0">
                <a:cs typeface="2  Nazanin" pitchFamily="2" charset="-78"/>
              </a:rPr>
              <a:t>11 – مجموعه زیر سیستمهای اطلاعات فنی</a:t>
            </a:r>
          </a:p>
          <a:p>
            <a:r>
              <a:rPr lang="fa-IR" sz="2800" b="1" dirty="0" smtClean="0">
                <a:cs typeface="2  Nazanin" pitchFamily="2" charset="-78"/>
              </a:rPr>
              <a:t>12 – مجموعه زیرسیستمهای اداری</a:t>
            </a:r>
          </a:p>
          <a:p>
            <a:r>
              <a:rPr lang="fa-IR" sz="2800" b="1" dirty="0" smtClean="0">
                <a:cs typeface="2  Nazanin" pitchFamily="2" charset="-78"/>
              </a:rPr>
              <a:t>تقسیم بندی فوق بصورت مطلق نبوده و در سازمانهای مختلف به تناسب نوع و وسعت فعالیت های در حال انجام تغییر می کند.</a:t>
            </a:r>
          </a:p>
          <a:p>
            <a:r>
              <a:rPr lang="fa-IR" sz="2800" b="1" dirty="0" smtClean="0">
                <a:cs typeface="2  Nazanin" pitchFamily="2" charset="-78"/>
              </a:rPr>
              <a:t>هر یک از سیستمهای فوق با یک پایگاه اطلاعات واحد در ارتباط است و اطلاعات خود را با دیگر سیستمها به اشتراک می گذارد.</a:t>
            </a:r>
          </a:p>
          <a:p>
            <a:r>
              <a:rPr lang="fa-IR" sz="2800" b="1" dirty="0" smtClean="0">
                <a:cs typeface="2  Nazanin" pitchFamily="2" charset="-78"/>
              </a:rPr>
              <a:t>با توجه به نوع فعالیت و بزرگی و کوچکی و پیچیدگی سازمان؛زیر سیستمهای یک سامانه </a:t>
            </a:r>
            <a:r>
              <a:rPr lang="en-US" sz="2800" b="1" dirty="0" smtClean="0">
                <a:cs typeface="2  Nazanin" pitchFamily="2" charset="-78"/>
              </a:rPr>
              <a:t>ERP </a:t>
            </a:r>
            <a:r>
              <a:rPr lang="fa-IR" sz="2800" b="1" dirty="0" smtClean="0">
                <a:cs typeface="2  Nazanin" pitchFamily="2" charset="-78"/>
              </a:rPr>
              <a:t>تعیین می گردد.و با توجه به نیاز سازمان عملیات انطباق(</a:t>
            </a:r>
            <a:r>
              <a:rPr lang="en-US" sz="2800" b="1" dirty="0" smtClean="0">
                <a:cs typeface="2  Nazanin" pitchFamily="2" charset="-78"/>
              </a:rPr>
              <a:t>CUSTOMIZING</a:t>
            </a:r>
            <a:r>
              <a:rPr lang="fa-IR" sz="2800" b="1" dirty="0" smtClean="0">
                <a:cs typeface="2  Nazanin" pitchFamily="2" charset="-78"/>
              </a:rPr>
              <a:t>)صورت می گیرد.و سپس آموزش و پیاده سازی انجام می گیرد.</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algn="ctr"/>
            <a:r>
              <a:rPr lang="fa-IR" sz="4000" b="1" u="sng" dirty="0" smtClean="0">
                <a:cs typeface="2  Nazanin" pitchFamily="2" charset="-78"/>
              </a:rPr>
              <a:t>معمــــاری </a:t>
            </a:r>
            <a:r>
              <a:rPr lang="en-US" sz="4000" b="1" u="sng" dirty="0" smtClean="0">
                <a:cs typeface="2  Nazanin" pitchFamily="2" charset="-78"/>
              </a:rPr>
              <a:t>ERP</a:t>
            </a:r>
            <a:r>
              <a:rPr lang="fa-IR" sz="4000" b="1" u="sng" dirty="0" smtClean="0">
                <a:cs typeface="2  Nazanin" pitchFamily="2" charset="-78"/>
              </a:rPr>
              <a:t>:</a:t>
            </a:r>
          </a:p>
          <a:p>
            <a:pPr algn="just"/>
            <a:r>
              <a:rPr lang="fa-IR" sz="2800" b="1" dirty="0" smtClean="0">
                <a:cs typeface="2  Nazanin" pitchFamily="2" charset="-78"/>
              </a:rPr>
              <a:t>سیستمهایی که </a:t>
            </a:r>
            <a:r>
              <a:rPr lang="en-US" sz="2800" b="1" dirty="0" smtClean="0">
                <a:cs typeface="2  Nazanin" pitchFamily="2" charset="-78"/>
              </a:rPr>
              <a:t>ERP </a:t>
            </a:r>
            <a:r>
              <a:rPr lang="fa-IR" sz="2800" b="1" dirty="0" smtClean="0">
                <a:cs typeface="2  Nazanin" pitchFamily="2" charset="-78"/>
              </a:rPr>
              <a:t>را در سطح سازمانها پیاده می کنند بصورت لایه ای پیاده سازی می گردند.بنابراین یک نرم افزار </a:t>
            </a:r>
            <a:r>
              <a:rPr lang="en-US" sz="2800" b="1" dirty="0" smtClean="0">
                <a:cs typeface="2  Nazanin" pitchFamily="2" charset="-78"/>
              </a:rPr>
              <a:t>ERP </a:t>
            </a:r>
            <a:r>
              <a:rPr lang="fa-IR" sz="2800" b="1" dirty="0" smtClean="0">
                <a:cs typeface="2  Nazanin" pitchFamily="2" charset="-78"/>
              </a:rPr>
              <a:t>که در یک شرکت پیاده سازی می شود، باید عملیات زیر را پشتیبانی و یکپارچه نماید.</a:t>
            </a:r>
          </a:p>
          <a:p>
            <a:pPr algn="just"/>
            <a:r>
              <a:rPr lang="fa-IR" sz="2800" b="1" dirty="0" smtClean="0">
                <a:cs typeface="2  Nazanin" pitchFamily="2" charset="-78"/>
              </a:rPr>
              <a:t>1- کنترل مالی</a:t>
            </a:r>
            <a:r>
              <a:rPr lang="en-US" sz="2800" b="1" dirty="0" smtClean="0">
                <a:cs typeface="2  Nazanin" pitchFamily="2" charset="-78"/>
              </a:rPr>
              <a:t>(CONTROL INVENTORY)</a:t>
            </a:r>
          </a:p>
          <a:p>
            <a:pPr algn="just"/>
            <a:r>
              <a:rPr lang="fa-IR" sz="2800" b="1" dirty="0" smtClean="0">
                <a:cs typeface="2  Nazanin" pitchFamily="2" charset="-78"/>
              </a:rPr>
              <a:t>2- صورت حساب مواد</a:t>
            </a:r>
            <a:r>
              <a:rPr lang="en-US" sz="2800" b="1" dirty="0" smtClean="0">
                <a:cs typeface="2  Nazanin" pitchFamily="2" charset="-78"/>
              </a:rPr>
              <a:t>(BILL OF MATERIAL)</a:t>
            </a:r>
          </a:p>
          <a:p>
            <a:pPr algn="just"/>
            <a:r>
              <a:rPr lang="fa-IR" sz="2800" b="1" dirty="0" smtClean="0">
                <a:cs typeface="2  Nazanin" pitchFamily="2" charset="-78"/>
              </a:rPr>
              <a:t>3-برنامه ریزی نیازمندی ها</a:t>
            </a:r>
            <a:r>
              <a:rPr lang="en-US" sz="2400" b="1" dirty="0" smtClean="0">
                <a:cs typeface="2  Nazanin" pitchFamily="2" charset="-78"/>
              </a:rPr>
              <a:t>(REQUIREMENTS</a:t>
            </a:r>
            <a:r>
              <a:rPr lang="en-US" sz="2800" b="1" dirty="0" smtClean="0">
                <a:cs typeface="2  Nazanin" pitchFamily="2" charset="-78"/>
              </a:rPr>
              <a:t> </a:t>
            </a:r>
            <a:r>
              <a:rPr lang="en-US" sz="2400" b="1" dirty="0" smtClean="0">
                <a:cs typeface="2  Nazanin" pitchFamily="2" charset="-78"/>
              </a:rPr>
              <a:t>PLANNING)</a:t>
            </a:r>
            <a:endParaRPr lang="fa-IR" sz="2400" b="1" dirty="0" smtClean="0">
              <a:cs typeface="2  Nazanin" pitchFamily="2" charset="-78"/>
            </a:endParaRPr>
          </a:p>
          <a:p>
            <a:pPr algn="just"/>
            <a:r>
              <a:rPr lang="fa-IR" sz="2400" b="1" dirty="0" smtClean="0">
                <a:cs typeface="2  Nazanin" pitchFamily="2" charset="-78"/>
              </a:rPr>
              <a:t>4-حساب هزینه ها </a:t>
            </a:r>
            <a:r>
              <a:rPr lang="en-US" sz="2400" b="1" dirty="0" smtClean="0">
                <a:cs typeface="2  Nazanin" pitchFamily="2" charset="-78"/>
              </a:rPr>
              <a:t>(COST ACCOUNTING)</a:t>
            </a:r>
            <a:endParaRPr lang="fa-IR" sz="2400" b="1" dirty="0" smtClean="0">
              <a:cs typeface="2  Nazanin" pitchFamily="2" charset="-78"/>
            </a:endParaRPr>
          </a:p>
          <a:p>
            <a:pPr algn="just"/>
            <a:r>
              <a:rPr lang="fa-IR" sz="2400" b="1" dirty="0" smtClean="0">
                <a:cs typeface="2  Nazanin" pitchFamily="2" charset="-78"/>
              </a:rPr>
              <a:t>5- برنامه ریزی بودجه </a:t>
            </a:r>
            <a:r>
              <a:rPr lang="en-US" sz="2400" b="1" dirty="0" smtClean="0">
                <a:cs typeface="2  Nazanin" pitchFamily="2" charset="-78"/>
              </a:rPr>
              <a:t>(BUDGETING)</a:t>
            </a:r>
            <a:endParaRPr lang="fa-IR" sz="2400" b="1" dirty="0" smtClean="0">
              <a:cs typeface="2  Nazanin" pitchFamily="2" charset="-78"/>
            </a:endParaRPr>
          </a:p>
          <a:p>
            <a:pPr algn="just"/>
            <a:r>
              <a:rPr lang="fa-IR" sz="2400" b="1" dirty="0" smtClean="0">
                <a:cs typeface="2  Nazanin" pitchFamily="2" charset="-78"/>
              </a:rPr>
              <a:t>6- خرید و دریافت</a:t>
            </a:r>
            <a:r>
              <a:rPr lang="en-US" sz="2400" b="1" dirty="0" smtClean="0">
                <a:cs typeface="2  Nazanin" pitchFamily="2" charset="-78"/>
              </a:rPr>
              <a:t>(PURCHASING / RECEIVING)</a:t>
            </a:r>
            <a:endParaRPr lang="fa-IR" sz="2400" b="1" dirty="0" smtClean="0">
              <a:cs typeface="2  Nazanin" pitchFamily="2" charset="-78"/>
            </a:endParaRPr>
          </a:p>
          <a:p>
            <a:pPr algn="just"/>
            <a:r>
              <a:rPr lang="fa-IR" sz="2400" b="1" dirty="0" smtClean="0">
                <a:cs typeface="2  Nazanin" pitchFamily="2" charset="-78"/>
              </a:rPr>
              <a:t>7- سفارش فروش و حمل</a:t>
            </a:r>
            <a:r>
              <a:rPr lang="en-US" sz="2400" b="1" dirty="0" smtClean="0">
                <a:cs typeface="2  Nazanin" pitchFamily="2" charset="-78"/>
              </a:rPr>
              <a:t>( SALES ORDER/SHIPPING)</a:t>
            </a:r>
            <a:endParaRPr lang="fa-IR" sz="2400" b="1" dirty="0" smtClean="0">
              <a:cs typeface="2  Nazanin" pitchFamily="2" charset="-78"/>
            </a:endParaRPr>
          </a:p>
          <a:p>
            <a:pPr algn="just"/>
            <a:endParaRPr lang="en-US" sz="2400" b="1" dirty="0" smtClean="0">
              <a:cs typeface="2  Nazanin" pitchFamily="2" charset="-78"/>
            </a:endParaRPr>
          </a:p>
          <a:p>
            <a:pPr algn="just">
              <a:buNone/>
            </a:pP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286544"/>
          </a:xfrm>
        </p:spPr>
        <p:txBody>
          <a:bodyPr>
            <a:normAutofit/>
          </a:bodyPr>
          <a:lstStyle/>
          <a:p>
            <a:r>
              <a:rPr lang="fa-IR" sz="2800" b="1" dirty="0" smtClean="0">
                <a:cs typeface="2  Nazanin"/>
              </a:rPr>
              <a:t>8- عملیات هر روند </a:t>
            </a:r>
            <a:r>
              <a:rPr lang="en-US" sz="2800" b="1" dirty="0" smtClean="0">
                <a:cs typeface="2  Nazanin"/>
              </a:rPr>
              <a:t>(WORK IN PROCESS)</a:t>
            </a:r>
            <a:endParaRPr lang="fa-IR" sz="2800" b="1" dirty="0" smtClean="0">
              <a:cs typeface="2  Nazanin"/>
            </a:endParaRPr>
          </a:p>
          <a:p>
            <a:r>
              <a:rPr lang="fa-IR" sz="2800" b="1" dirty="0" smtClean="0">
                <a:cs typeface="2  Nazanin"/>
              </a:rPr>
              <a:t>9- مدیریت تولید</a:t>
            </a:r>
            <a:r>
              <a:rPr lang="en-US" sz="2800" b="1" dirty="0" smtClean="0">
                <a:cs typeface="2  Nazanin"/>
              </a:rPr>
              <a:t>(PRODUCTION MANAGEMENT)</a:t>
            </a:r>
            <a:endParaRPr lang="fa-IR" sz="2800" b="1" dirty="0" smtClean="0">
              <a:cs typeface="2  Nazanin"/>
            </a:endParaRPr>
          </a:p>
          <a:p>
            <a:r>
              <a:rPr lang="fa-IR" sz="2800" b="1" dirty="0" smtClean="0">
                <a:cs typeface="2  Nazanin"/>
              </a:rPr>
              <a:t>10-کنترل سطح کارخانه</a:t>
            </a:r>
            <a:r>
              <a:rPr lang="en-US" sz="2800" b="1" dirty="0" smtClean="0">
                <a:cs typeface="2  Nazanin"/>
              </a:rPr>
              <a:t>(CONTROL SHOP FLOOR)</a:t>
            </a:r>
            <a:endParaRPr lang="fa-IR" sz="2800" b="1" dirty="0" smtClean="0">
              <a:cs typeface="2  Nazanin"/>
            </a:endParaRPr>
          </a:p>
          <a:p>
            <a:r>
              <a:rPr lang="fa-IR" sz="2800" b="1" dirty="0" smtClean="0">
                <a:cs typeface="2  Nazanin"/>
              </a:rPr>
              <a:t>11- سربرنامه تولید</a:t>
            </a:r>
            <a:r>
              <a:rPr lang="en-US" sz="2800" b="1" dirty="0" smtClean="0">
                <a:cs typeface="2  Nazanin"/>
              </a:rPr>
              <a:t>(MASTER PRODUCTION SCHEDULE)</a:t>
            </a:r>
            <a:endParaRPr lang="fa-IR" sz="2800" b="1" dirty="0" smtClean="0">
              <a:cs typeface="2  Nazanin"/>
            </a:endParaRPr>
          </a:p>
          <a:p>
            <a:r>
              <a:rPr lang="fa-IR" sz="2800" b="1" dirty="0" smtClean="0">
                <a:cs typeface="2  Nazanin"/>
              </a:rPr>
              <a:t>12- پیگیری پروژه</a:t>
            </a:r>
            <a:r>
              <a:rPr lang="en-US" sz="2800" b="1" dirty="0" smtClean="0">
                <a:cs typeface="2  Nazanin"/>
              </a:rPr>
              <a:t>(PROJECT TRACKING)</a:t>
            </a:r>
            <a:endParaRPr lang="fa-IR" sz="2800" b="1" dirty="0" smtClean="0">
              <a:cs typeface="2  Nazanin"/>
            </a:endParaRPr>
          </a:p>
          <a:p>
            <a:r>
              <a:rPr lang="fa-IR" sz="2800" b="1" dirty="0" smtClean="0">
                <a:cs typeface="2  Nazanin"/>
              </a:rPr>
              <a:t>13- حسابهای قابل دریافت</a:t>
            </a:r>
            <a:r>
              <a:rPr lang="en-US" sz="2800" b="1" dirty="0" smtClean="0">
                <a:cs typeface="2  Nazanin"/>
              </a:rPr>
              <a:t>(ACCOUNTS  RECEIVABLE)</a:t>
            </a:r>
            <a:endParaRPr lang="fa-IR" sz="2800" b="1" dirty="0" smtClean="0">
              <a:cs typeface="2  Nazanin"/>
            </a:endParaRPr>
          </a:p>
          <a:p>
            <a:r>
              <a:rPr lang="fa-IR" sz="2800" b="1" dirty="0" smtClean="0">
                <a:cs typeface="2  Nazanin"/>
              </a:rPr>
              <a:t>14- معین عام</a:t>
            </a:r>
            <a:r>
              <a:rPr lang="en-US" sz="2800" b="1" dirty="0" smtClean="0">
                <a:cs typeface="2  Nazanin"/>
              </a:rPr>
              <a:t>( GENERAL LEDGER)</a:t>
            </a:r>
            <a:endParaRPr lang="fa-IR" sz="2800" b="1" dirty="0" smtClean="0">
              <a:cs typeface="2  Nazanin"/>
            </a:endParaRPr>
          </a:p>
          <a:p>
            <a:r>
              <a:rPr lang="fa-IR" sz="2800" b="1" dirty="0" smtClean="0">
                <a:cs typeface="2  Nazanin"/>
              </a:rPr>
              <a:t>15- حسابهای قابل پرداخت</a:t>
            </a:r>
            <a:r>
              <a:rPr lang="en-US" sz="2800" b="1" dirty="0" smtClean="0">
                <a:cs typeface="2  Nazanin"/>
              </a:rPr>
              <a:t>(ACCOUNTS PAYABLE)</a:t>
            </a:r>
            <a:endParaRPr lang="fa-IR" sz="2800" b="1" dirty="0" smtClean="0">
              <a:cs typeface="2  Nazanin"/>
            </a:endParaRPr>
          </a:p>
          <a:p>
            <a:r>
              <a:rPr lang="fa-IR" sz="2800" b="1" dirty="0" smtClean="0">
                <a:cs typeface="2  Nazanin"/>
              </a:rPr>
              <a:t>16- انبار و توزیع</a:t>
            </a:r>
            <a:r>
              <a:rPr lang="en-US" sz="2800" b="1" dirty="0" smtClean="0">
                <a:cs typeface="2  Nazanin"/>
              </a:rPr>
              <a:t>(WAREHOUSE /DISTRIBUTION)</a:t>
            </a:r>
            <a:endParaRPr lang="fa-IR" sz="2800" b="1" dirty="0" smtClean="0">
              <a:cs typeface="2  Nazanin"/>
            </a:endParaRPr>
          </a:p>
          <a:p>
            <a:r>
              <a:rPr lang="fa-IR" sz="2800" b="1" dirty="0" smtClean="0">
                <a:cs typeface="2  Nazanin"/>
              </a:rPr>
              <a:t>17-مشخصه های بارز سیستم</a:t>
            </a:r>
            <a:r>
              <a:rPr lang="en-US" sz="2800" b="1" dirty="0" smtClean="0">
                <a:cs typeface="2  Nazanin"/>
              </a:rPr>
              <a:t>( HIGHLIGHTS SYSTEM)</a:t>
            </a:r>
            <a:endParaRPr lang="fa-IR" sz="28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15106"/>
          </a:xfrm>
        </p:spPr>
        <p:txBody>
          <a:bodyPr>
            <a:normAutofit/>
          </a:bodyPr>
          <a:lstStyle/>
          <a:p>
            <a:pPr algn="ctr">
              <a:buNone/>
            </a:pPr>
            <a:r>
              <a:rPr lang="fa-IR" sz="3200" b="1" u="sng" dirty="0" smtClean="0">
                <a:cs typeface="2  Nazanin" pitchFamily="2" charset="-78"/>
              </a:rPr>
              <a:t>قابل اتکا بودن اطلاعات حسابداری:</a:t>
            </a:r>
          </a:p>
          <a:p>
            <a:pPr algn="just">
              <a:buNone/>
            </a:pPr>
            <a:endParaRPr lang="fa-IR" sz="3200" b="1" dirty="0" smtClean="0">
              <a:cs typeface="2  Nazanin" pitchFamily="2" charset="-78"/>
            </a:endParaRPr>
          </a:p>
          <a:p>
            <a:pPr algn="just">
              <a:buNone/>
            </a:pPr>
            <a:r>
              <a:rPr lang="fa-IR" sz="2800" b="1" dirty="0" smtClean="0">
                <a:cs typeface="2  Nazanin" pitchFamily="2" charset="-78"/>
              </a:rPr>
              <a:t>در پیاده سازی یک سیستم </a:t>
            </a:r>
            <a:r>
              <a:rPr lang="en-US" sz="2800" b="1" dirty="0" smtClean="0">
                <a:cs typeface="2  Nazanin" pitchFamily="2" charset="-78"/>
              </a:rPr>
              <a:t>ERP</a:t>
            </a:r>
            <a:r>
              <a:rPr lang="fa-IR" sz="2800" b="1" dirty="0" smtClean="0">
                <a:cs typeface="2  Nazanin" pitchFamily="2" charset="-78"/>
              </a:rPr>
              <a:t> ممکن است بدلیل افزایش </a:t>
            </a:r>
            <a:r>
              <a:rPr lang="fa-IR" sz="2800" dirty="0" smtClean="0">
                <a:cs typeface="2  Nazanin" pitchFamily="2" charset="-78"/>
              </a:rPr>
              <a:t>دسترسی </a:t>
            </a:r>
            <a:r>
              <a:rPr lang="fa-IR" sz="2800" b="1" dirty="0" smtClean="0">
                <a:cs typeface="2  Nazanin" pitchFamily="2" charset="-78"/>
              </a:rPr>
              <a:t>و کنترل مدیران به اطلاعات و همچنین کاهش محافظت از کیفیت حسابرسی و اثر بخشی کنترلهای داخلی فرصت مدیران برای مدیریت اطلاعات مالی افزایش یابد.بنابراین ارائه منصفانه و در نتیجه قابلیت اتکای اطلاعات حسابداری ممکن است در پی پیاده سازی سیستم </a:t>
            </a:r>
            <a:r>
              <a:rPr lang="en-US" sz="2800" b="1" dirty="0" smtClean="0">
                <a:cs typeface="2  Nazanin" pitchFamily="2" charset="-78"/>
              </a:rPr>
              <a:t>ERP </a:t>
            </a:r>
            <a:r>
              <a:rPr lang="fa-IR" sz="2800" b="1" dirty="0" smtClean="0">
                <a:cs typeface="2  Nazanin" pitchFamily="2" charset="-78"/>
              </a:rPr>
              <a:t>تضعیف شود.و با استفاده از این سیستم مدیریت می تواند در طول سال اطلاعات حسابداری مالی را در اختیار داشته باشد و رصد کند.</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comb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6632"/>
            <a:ext cx="8229600" cy="6215106"/>
          </a:xfrm>
        </p:spPr>
        <p:txBody>
          <a:bodyPr>
            <a:normAutofit/>
          </a:bodyPr>
          <a:lstStyle/>
          <a:p>
            <a:pPr algn="ctr"/>
            <a:r>
              <a:rPr lang="fa-IR" sz="3200" b="1" u="sng" dirty="0" smtClean="0">
                <a:cs typeface="2  Nazanin" pitchFamily="2" charset="-78"/>
              </a:rPr>
              <a:t>مربوط بودن اطلاعات حسابداری:</a:t>
            </a:r>
          </a:p>
          <a:p>
            <a:pPr algn="ctr">
              <a:buNone/>
            </a:pPr>
            <a:endParaRPr lang="fa-IR" sz="3200" b="1" u="sng" dirty="0" smtClean="0">
              <a:cs typeface="2  Nazanin" pitchFamily="2" charset="-78"/>
            </a:endParaRPr>
          </a:p>
          <a:p>
            <a:pPr algn="just">
              <a:buNone/>
            </a:pPr>
            <a:r>
              <a:rPr lang="fa-IR" sz="2800" b="1" dirty="0" smtClean="0">
                <a:cs typeface="2  Nazanin" pitchFamily="2" charset="-78"/>
              </a:rPr>
              <a:t>مزیت دیگرپیاده سازی سامانه </a:t>
            </a:r>
            <a:r>
              <a:rPr lang="en-US" sz="2800" b="1" dirty="0" smtClean="0">
                <a:cs typeface="2  Nazanin" pitchFamily="2" charset="-78"/>
              </a:rPr>
              <a:t>ERP</a:t>
            </a:r>
            <a:r>
              <a:rPr lang="fa-IR" sz="2800" b="1" dirty="0" smtClean="0">
                <a:cs typeface="2  Nazanin" pitchFamily="2" charset="-78"/>
              </a:rPr>
              <a:t>افزایش اثر بخشی از طریق کامپیوتریزه کردن اطلاعات است.که باعث کاهش در چرخه گزارش گری مالی شده و صورتهای مالی را برای استفاده کنندگان خارجی خیلی به موقع تهیه نموده و در نتیجه مربوط بودن آنها را افزایش می دهد.همانطوریکه می دانیم </a:t>
            </a:r>
            <a:r>
              <a:rPr lang="en-US" sz="2800" b="1" dirty="0" smtClean="0">
                <a:cs typeface="2  Nazanin" pitchFamily="2" charset="-78"/>
              </a:rPr>
              <a:t>FASB  </a:t>
            </a:r>
            <a:r>
              <a:rPr lang="fa-IR" sz="2800" b="1" dirty="0" smtClean="0">
                <a:cs typeface="2  Nazanin" pitchFamily="2" charset="-78"/>
              </a:rPr>
              <a:t>سال 1980 بیان می کند که اطلاعات حسابداری برای مربوط بودن باید به موقع باشد و ارزش پیش بینی و ارزش بازخورد داشته باشند.با استفاده از سامانه فوق اطلاعات در زمان کمتری تهیه می گردد.</a:t>
            </a: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15106"/>
          </a:xfrm>
        </p:spPr>
        <p:txBody>
          <a:bodyPr>
            <a:normAutofit/>
          </a:bodyPr>
          <a:lstStyle/>
          <a:p>
            <a:r>
              <a:rPr lang="fa-IR" sz="3200" b="1" u="sng" dirty="0" smtClean="0">
                <a:cs typeface="2  Nazanin" pitchFamily="2" charset="-78"/>
              </a:rPr>
              <a:t>حسابداری مدیریت در محیط برنامه ریزی منابع سازمانی:</a:t>
            </a:r>
          </a:p>
          <a:p>
            <a:pPr algn="just"/>
            <a:r>
              <a:rPr lang="fa-IR" sz="2800" b="1" dirty="0" smtClean="0">
                <a:cs typeface="2  Nazanin" pitchFamily="2" charset="-78"/>
              </a:rPr>
              <a:t>با یک برنامه طلاعاتی و آنی همچون </a:t>
            </a:r>
            <a:r>
              <a:rPr lang="en-US" sz="2800" b="1" dirty="0" smtClean="0">
                <a:cs typeface="2  Nazanin" pitchFamily="2" charset="-78"/>
              </a:rPr>
              <a:t>ERP</a:t>
            </a:r>
            <a:r>
              <a:rPr lang="fa-IR" sz="2800" b="1" dirty="0" smtClean="0">
                <a:cs typeface="2  Nazanin" pitchFamily="2" charset="-78"/>
              </a:rPr>
              <a:t> استفاده از اطلاعات آنی از محدوده های کاربردی متفاوت به منظور تصمیم گیری امکان پذیر می باشد تا از اخذ تصمیم تصمیمات نامطلوب بر اساس اطلاعات قدیمی و منسوخ جلوگیری گردد.</a:t>
            </a:r>
          </a:p>
          <a:p>
            <a:pPr algn="just"/>
            <a:r>
              <a:rPr lang="fa-IR" sz="2800" b="1" dirty="0" smtClean="0">
                <a:cs typeface="2  Nazanin" pitchFamily="2" charset="-78"/>
              </a:rPr>
              <a:t>استفاده از </a:t>
            </a:r>
            <a:r>
              <a:rPr lang="en-US" sz="2800" b="1" dirty="0" smtClean="0">
                <a:cs typeface="2  Nazanin" pitchFamily="2" charset="-78"/>
              </a:rPr>
              <a:t>ERP</a:t>
            </a:r>
            <a:r>
              <a:rPr lang="fa-IR" sz="2800" b="1" dirty="0" smtClean="0">
                <a:cs typeface="2  Nazanin" pitchFamily="2" charset="-78"/>
              </a:rPr>
              <a:t> در محیط های اقتصادی که چندین محصول همزمان  تولید می گردد این امکان برای  حسابداران مدیریت فراهم می کند تا قیمت تمام شده محصول را با استفاده از روش </a:t>
            </a:r>
            <a:r>
              <a:rPr lang="en-US" sz="2800" b="1" dirty="0" smtClean="0">
                <a:cs typeface="2  Nazanin" pitchFamily="2" charset="-78"/>
              </a:rPr>
              <a:t>ABC</a:t>
            </a:r>
            <a:r>
              <a:rPr lang="fa-IR" sz="2800" b="1" dirty="0" smtClean="0">
                <a:cs typeface="2  Nazanin" pitchFamily="2" charset="-78"/>
              </a:rPr>
              <a:t> دقیق و به موقع محاسبه و گزارش کنند.و بر عملکرد تولید در طی زمان اثر گذار باشند.و همچنین با تحلیل بازار عوامل موثر بر قیمتهای فروش مثل:تقاضا،مصرف،منابع،ظرفیت منابع و...شناسایی و در قالب گزارشات مدیریتی مربوطه قابل اعتماد و قابل مقایسه اند.</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357982"/>
          </a:xfrm>
        </p:spPr>
        <p:txBody>
          <a:bodyPr>
            <a:normAutofit fontScale="92500"/>
          </a:bodyPr>
          <a:lstStyle/>
          <a:p>
            <a:pPr algn="ctr"/>
            <a:r>
              <a:rPr lang="fa-IR" dirty="0" smtClean="0">
                <a:cs typeface="2  Nazanin" pitchFamily="2" charset="-78"/>
              </a:rPr>
              <a:t> </a:t>
            </a:r>
            <a:r>
              <a:rPr lang="fa-IR" sz="3500" b="1" dirty="0" smtClean="0">
                <a:cs typeface="2  Nazanin" pitchFamily="2" charset="-78"/>
              </a:rPr>
              <a:t>آثارسیستمهای </a:t>
            </a:r>
            <a:r>
              <a:rPr lang="en-US" sz="3500" b="1" dirty="0" smtClean="0">
                <a:cs typeface="2  Nazanin" pitchFamily="2" charset="-78"/>
              </a:rPr>
              <a:t>ERP</a:t>
            </a:r>
            <a:r>
              <a:rPr lang="fa-IR" sz="3500" b="1" dirty="0" smtClean="0">
                <a:cs typeface="2  Nazanin" pitchFamily="2" charset="-78"/>
              </a:rPr>
              <a:t> برحسابداری مدیریت</a:t>
            </a:r>
            <a:r>
              <a:rPr lang="fa-IR" sz="3500" dirty="0" smtClean="0">
                <a:cs typeface="2  Nazanin" pitchFamily="2" charset="-78"/>
              </a:rPr>
              <a:t> :</a:t>
            </a:r>
            <a:endParaRPr lang="en-US" sz="3500" dirty="0" smtClean="0">
              <a:cs typeface="2  Nazanin" pitchFamily="2" charset="-78"/>
            </a:endParaRPr>
          </a:p>
          <a:p>
            <a:pPr algn="just"/>
            <a:r>
              <a:rPr lang="fa-IR" sz="3000" b="1" dirty="0" smtClean="0">
                <a:cs typeface="2  Nazanin" pitchFamily="2" charset="-78"/>
              </a:rPr>
              <a:t>درسالهای اخیر، پژوهشهای بیشتری درزمینه آثارسیستمهای </a:t>
            </a:r>
            <a:r>
              <a:rPr lang="en-US" sz="3000" b="1" dirty="0" smtClean="0">
                <a:cs typeface="2  Nazanin" pitchFamily="2" charset="-78"/>
              </a:rPr>
              <a:t>ERP</a:t>
            </a:r>
            <a:r>
              <a:rPr lang="fa-IR" sz="3000" b="1" dirty="0" smtClean="0">
                <a:cs typeface="2  Nazanin" pitchFamily="2" charset="-78"/>
              </a:rPr>
              <a:t> برحسابداری مدیریت، صورت گرفته است که به ذکرنتایج برخی ازآنها می پردازیم. یافته های ماکارونه(2000) نشان می دهد که کلیه شرکتهای مورد پژوهش، تجربه اصلاحاتی را درفعالیتهای نظارتی مدیریت و مراکزمسئولیت خود داشته اند و انعطاف پذیری سیستمهای </a:t>
            </a:r>
            <a:r>
              <a:rPr lang="en-US" sz="3000" b="1" dirty="0" smtClean="0">
                <a:cs typeface="2  Nazanin" pitchFamily="2" charset="-78"/>
              </a:rPr>
              <a:t>ERP</a:t>
            </a:r>
            <a:r>
              <a:rPr lang="fa-IR" sz="3000" b="1" dirty="0" smtClean="0">
                <a:cs typeface="2  Nazanin" pitchFamily="2" charset="-78"/>
              </a:rPr>
              <a:t> برای آنها نوعی مزیت به شمارآمده است. ازسوی دیگر، نتایج تحقیق وی نشان می دهد که استفاده ازسیستمهای </a:t>
            </a:r>
            <a:r>
              <a:rPr lang="en-US" sz="3000" b="1" dirty="0" smtClean="0">
                <a:cs typeface="2  Nazanin" pitchFamily="2" charset="-78"/>
              </a:rPr>
              <a:t>ERP</a:t>
            </a:r>
            <a:r>
              <a:rPr lang="fa-IR" sz="3000" b="1" dirty="0" smtClean="0">
                <a:cs typeface="2  Nazanin" pitchFamily="2" charset="-78"/>
              </a:rPr>
              <a:t> منجربه افزایش کاربرد شاخصهای غیرمالی درنزد شرکتهای مورد مطالعه نشده است. بوث و همکاران (2000) دربررسی تاثیرسیستمهای </a:t>
            </a:r>
            <a:r>
              <a:rPr lang="en-US" sz="3000" b="1" dirty="0" smtClean="0">
                <a:cs typeface="2  Nazanin" pitchFamily="2" charset="-78"/>
              </a:rPr>
              <a:t>ERP</a:t>
            </a:r>
            <a:r>
              <a:rPr lang="fa-IR" sz="3000" b="1" dirty="0" smtClean="0">
                <a:cs typeface="2  Nazanin" pitchFamily="2" charset="-78"/>
              </a:rPr>
              <a:t> برنظام حسابداری مدیریت شرکتهای استرالیایی، چنین نتیجه گیری کرده اند که عملکرد سیستمهای مزبور در پردازش معاملات و تصمیم گیریهای موردی؛ مطلوب ترازعملکرد آنها به هنگام     تصمیم گیریهای پیچیده و گزارشگری بوده است و درمجموع، سیستمهای </a:t>
            </a:r>
            <a:r>
              <a:rPr lang="en-US" sz="3000" b="1" dirty="0" smtClean="0">
                <a:cs typeface="2  Nazanin" pitchFamily="2" charset="-78"/>
              </a:rPr>
              <a:t>ERP</a:t>
            </a:r>
            <a:r>
              <a:rPr lang="fa-IR" sz="3000" b="1" dirty="0" smtClean="0">
                <a:cs typeface="2  Nazanin" pitchFamily="2" charset="-78"/>
              </a:rPr>
              <a:t> نقش کم رنگی را دربه کارگیری رویه های جدید حسابداری ایفا نموده اند. گرن لوند و مالمی</a:t>
            </a:r>
            <a:endParaRPr lang="fa-IR" sz="30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357982"/>
          </a:xfrm>
        </p:spPr>
        <p:txBody>
          <a:bodyPr>
            <a:noAutofit/>
          </a:bodyPr>
          <a:lstStyle/>
          <a:p>
            <a:pPr algn="just"/>
            <a:r>
              <a:rPr lang="fa-IR" sz="2400" b="1" dirty="0" smtClean="0">
                <a:cs typeface="2  Nazanin"/>
              </a:rPr>
              <a:t>(2002) درپژوهشهای خود به این نتیجه رسیده اند که استفاده ازسیستمهای </a:t>
            </a:r>
            <a:r>
              <a:rPr lang="en-US" sz="2400" b="1" dirty="0" smtClean="0">
                <a:cs typeface="2  Nazanin"/>
              </a:rPr>
              <a:t>ERP</a:t>
            </a:r>
            <a:r>
              <a:rPr lang="fa-IR" sz="2400" b="1" dirty="0" smtClean="0">
                <a:cs typeface="2  Nazanin"/>
              </a:rPr>
              <a:t> به واسطه ارائه اطلاعاتی مطلوب ترو جزیی ترو آزاد کردن وقت حسابداران مدیریت ازطریق حذف وظایف تکراری آنها، امکان عرضه تحلیلهای جامع تری را فراهم آورده؛ در حالی که ازمنظرافزا یش کاربرد روشهای جدید حسابداری مدیریت، تاثیراندکی برشرکتهای مذکورداشته است. نتایج مطالعه موردی اسکاپنز و جزایری (2003) نشان می دهد که به رغم عدم ایجاد تغییرات اساسی درماهیت اطلاعات مورد استفاده درحوزه حسابداری مدیریت؛ به کارگیری سیستمهای </a:t>
            </a:r>
            <a:r>
              <a:rPr lang="en-US" sz="2400" b="1" dirty="0" smtClean="0">
                <a:cs typeface="2  Nazanin"/>
              </a:rPr>
              <a:t>ERP</a:t>
            </a:r>
            <a:r>
              <a:rPr lang="fa-IR" sz="2400" b="1" dirty="0" smtClean="0">
                <a:cs typeface="2  Nazanin"/>
              </a:rPr>
              <a:t> منجربه ایجاد تغییراتی درنقش حسابداران مدیریت شده است. البته، صاحب نظران مذکورادعایی دراین خصوص که استفاده ازسیستمهای </a:t>
            </a:r>
            <a:r>
              <a:rPr lang="en-US" sz="2400" b="1" dirty="0" smtClean="0">
                <a:cs typeface="2  Nazanin"/>
              </a:rPr>
              <a:t>ERP</a:t>
            </a:r>
            <a:r>
              <a:rPr lang="fa-IR" sz="2400" b="1" dirty="0" smtClean="0">
                <a:cs typeface="2  Nazanin"/>
              </a:rPr>
              <a:t> علت بروزچنین تغییراتی بوده؛ مطرح نساخته اند و تنها برنقش تسهیل کننده سیستمهای مزبورتاکید داشته اند. یافته های گابریلز(2003) حاکی ازآن است که سیستمهای </a:t>
            </a:r>
            <a:r>
              <a:rPr lang="en-US" sz="2400" b="1" dirty="0" smtClean="0">
                <a:cs typeface="2  Nazanin"/>
              </a:rPr>
              <a:t>ERP</a:t>
            </a:r>
            <a:r>
              <a:rPr lang="fa-IR" sz="2400" b="1" dirty="0" smtClean="0">
                <a:cs typeface="2  Nazanin"/>
              </a:rPr>
              <a:t> هنوزتاثیربا اهمیتی برحسابداری مدیریت و بویژه حوزه تصمیمگیری و نظارت مدیریت نگذاشته اند.</a:t>
            </a:r>
          </a:p>
          <a:p>
            <a:pPr algn="just"/>
            <a:endParaRPr lang="fa-IR" sz="32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072198"/>
          </a:xfrm>
        </p:spPr>
        <p:txBody>
          <a:bodyPr>
            <a:normAutofit/>
          </a:bodyPr>
          <a:lstStyle/>
          <a:p>
            <a:pPr algn="ctr"/>
            <a:endParaRPr lang="fa-IR" sz="4800" b="1" dirty="0" smtClean="0">
              <a:solidFill>
                <a:srgbClr val="C00000"/>
              </a:solidFill>
            </a:endParaRPr>
          </a:p>
          <a:p>
            <a:pPr algn="ctr"/>
            <a:endParaRPr lang="fa-IR" sz="4800" b="1" dirty="0" smtClean="0">
              <a:solidFill>
                <a:srgbClr val="C00000"/>
              </a:solidFill>
            </a:endParaRPr>
          </a:p>
          <a:p>
            <a:pPr algn="ctr"/>
            <a:r>
              <a:rPr lang="fa-IR" sz="4800" b="1" dirty="0" smtClean="0">
                <a:solidFill>
                  <a:srgbClr val="C00000"/>
                </a:solidFill>
              </a:rPr>
              <a:t>سامانه برنامه ریزی منابع سازمان</a:t>
            </a:r>
          </a:p>
          <a:p>
            <a:pPr algn="ctr"/>
            <a:r>
              <a:rPr lang="fa-IR" sz="3600" dirty="0" smtClean="0">
                <a:solidFill>
                  <a:srgbClr val="FFFF00"/>
                </a:solidFill>
              </a:rPr>
              <a:t/>
            </a:r>
            <a:br>
              <a:rPr lang="fa-IR" sz="3600" dirty="0" smtClean="0">
                <a:solidFill>
                  <a:srgbClr val="FFFF00"/>
                </a:solidFill>
              </a:rPr>
            </a:br>
            <a:r>
              <a:rPr lang="fa-IR" sz="3600" dirty="0" smtClean="0">
                <a:solidFill>
                  <a:srgbClr val="FFFF00"/>
                </a:solidFill>
              </a:rPr>
              <a:t>(</a:t>
            </a:r>
            <a:r>
              <a:rPr lang="en-US" sz="3600" dirty="0" smtClean="0">
                <a:solidFill>
                  <a:srgbClr val="FFFF00"/>
                </a:solidFill>
              </a:rPr>
              <a:t>(</a:t>
            </a:r>
            <a:r>
              <a:rPr lang="en-US" sz="3600" dirty="0" smtClean="0">
                <a:solidFill>
                  <a:srgbClr val="002060"/>
                </a:solidFill>
              </a:rPr>
              <a:t>ENTERPRISE RESOURCE PLANNING</a:t>
            </a:r>
            <a:endParaRPr lang="fa-IR" sz="3600" dirty="0">
              <a:solidFill>
                <a:schemeClr val="bg1">
                  <a:lumMod val="95000"/>
                  <a:lumOff val="5000"/>
                </a:schemeClr>
              </a:solidFill>
            </a:endParaRPr>
          </a:p>
        </p:txBody>
      </p:sp>
      <p:sp>
        <p:nvSpPr>
          <p:cNvPr id="4" name="TextBox 3"/>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86544"/>
          </a:xfrm>
        </p:spPr>
        <p:txBody>
          <a:bodyPr>
            <a:normAutofit/>
          </a:bodyPr>
          <a:lstStyle/>
          <a:p>
            <a:pPr algn="just"/>
            <a:r>
              <a:rPr lang="fa-IR" sz="2800" b="1" dirty="0" smtClean="0">
                <a:cs typeface="2  Nazanin"/>
              </a:rPr>
              <a:t>وی دلیل این امررا درک نا کافی استفاده کنندگان سیستمهای مذکورازامکانات آن و عدم اطمینان آنها به اطلاعات ارائه شده توسط این سیستمها می داند. او ماهیت انعطاف نا پذیرسیستمهای </a:t>
            </a:r>
            <a:r>
              <a:rPr lang="en-US" sz="2800" b="1" dirty="0" smtClean="0">
                <a:cs typeface="2  Nazanin"/>
              </a:rPr>
              <a:t>ERP</a:t>
            </a:r>
            <a:r>
              <a:rPr lang="fa-IR" sz="2800" b="1" dirty="0" smtClean="0">
                <a:cs typeface="2  Nazanin"/>
              </a:rPr>
              <a:t> را که مانعی برای اجرای فعالیتهای جدید و متکبرانه درحوزه تصمیم گیری و نظارت مدیریت تلقی می شود علت دیگراین امربه شمارمی آورد. وان وورن (2003) درپایان نامه دکتری خود به بررسی اثربخشی سیستمهای </a:t>
            </a:r>
            <a:r>
              <a:rPr lang="en-US" sz="2800" b="1" dirty="0" smtClean="0">
                <a:cs typeface="2  Nazanin"/>
              </a:rPr>
              <a:t>ERP</a:t>
            </a:r>
            <a:r>
              <a:rPr lang="fa-IR" sz="2800" b="1" dirty="0" smtClean="0">
                <a:cs typeface="2  Nazanin"/>
              </a:rPr>
              <a:t> ازدیدگاه حسابداران مدیریت پرداخته است. نتایج تحقیق وی نشان می دهد که به اعتقاد حسابداران مدیریت مورد مطالعه، استفاده ازسیستمهای </a:t>
            </a:r>
            <a:r>
              <a:rPr lang="en-US" sz="2800" b="1" dirty="0" smtClean="0">
                <a:cs typeface="2  Nazanin"/>
              </a:rPr>
              <a:t>ERP</a:t>
            </a:r>
            <a:r>
              <a:rPr lang="fa-IR" sz="2800" b="1" dirty="0" smtClean="0">
                <a:cs typeface="2  Nazanin"/>
              </a:rPr>
              <a:t> می تواند تاثیربا اهمیتی بربسیاری ازسازمانها داشته باشد. نتایج بررسی اسپاثیس و کنستا نتینیدیس (2004) درزمینه استفاده ازسیستمهای </a:t>
            </a:r>
            <a:r>
              <a:rPr lang="en-US" sz="2800" b="1" dirty="0" smtClean="0">
                <a:cs typeface="2  Nazanin"/>
              </a:rPr>
              <a:t>ERP</a:t>
            </a:r>
            <a:r>
              <a:rPr lang="fa-IR" sz="2800" b="1" dirty="0" smtClean="0">
                <a:cs typeface="2  Nazanin"/>
              </a:rPr>
              <a:t> در شرکتهای یونانی، نشان می دهد که به کارگیری سیستمهای مذکور؛ موجب ایجاد تغییراتی درفرایندهای حسابداری شده است. </a:t>
            </a:r>
            <a:endParaRPr lang="fa-IR" sz="28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86544"/>
          </a:xfrm>
        </p:spPr>
        <p:txBody>
          <a:bodyPr>
            <a:normAutofit/>
          </a:bodyPr>
          <a:lstStyle/>
          <a:p>
            <a:pPr algn="just"/>
            <a:r>
              <a:rPr lang="fa-IR" sz="2800" b="1" dirty="0" smtClean="0">
                <a:cs typeface="2  Nazanin" pitchFamily="2" charset="-78"/>
              </a:rPr>
              <a:t>به اعتقاد صاحب نظران مذبور، به کارگیری سیستمهای </a:t>
            </a:r>
            <a:r>
              <a:rPr lang="en-US" sz="2800" b="1" dirty="0" smtClean="0">
                <a:cs typeface="2  Nazanin" pitchFamily="2" charset="-78"/>
              </a:rPr>
              <a:t>ERP</a:t>
            </a:r>
            <a:r>
              <a:rPr lang="fa-IR" sz="2800" b="1" dirty="0" smtClean="0">
                <a:cs typeface="2  Nazanin" pitchFamily="2" charset="-78"/>
              </a:rPr>
              <a:t> برای حفظ توان رقابتی شرکتها لازم است و موجب فراهم شدن فرصت مناسبی برای تجدیدساختاردرعملیات و سیستمهای اطلاعاتی آنها می گردد. دوران و والش (2004) نیزتاثیرسیستمهای </a:t>
            </a:r>
            <a:r>
              <a:rPr lang="en-US" sz="2800" b="1" dirty="0" smtClean="0">
                <a:cs typeface="2  Nazanin" pitchFamily="2" charset="-78"/>
              </a:rPr>
              <a:t>ERP</a:t>
            </a:r>
            <a:r>
              <a:rPr lang="fa-IR" sz="2800" b="1" dirty="0" smtClean="0">
                <a:cs typeface="2  Nazanin" pitchFamily="2" charset="-78"/>
              </a:rPr>
              <a:t> برجایگاه و رویه های حسابداری مدیریت شرکتهای ایرلندی را مورد مطالعه قرارداده اند. یافته های آنان حاکی ازآ ن است که سیستم - های </a:t>
            </a:r>
            <a:r>
              <a:rPr lang="en-US" sz="2800" b="1" dirty="0" smtClean="0">
                <a:cs typeface="2  Nazanin" pitchFamily="2" charset="-78"/>
              </a:rPr>
              <a:t>ERP</a:t>
            </a:r>
            <a:r>
              <a:rPr lang="fa-IR" sz="2800" b="1" dirty="0" smtClean="0">
                <a:cs typeface="2  Nazanin" pitchFamily="2" charset="-78"/>
              </a:rPr>
              <a:t> رویه های حسابداری مورد استفاده را تحت تاثیرقرارداده اند و محرکی برای استفاده ازفنون و روشهای پیشرفته ترحسابداری مدیریت به شمارمی آ یند. بدین ترتیب، یافته های اکثرپژوهشگران نشان می دهد که استفاده ازسیستمهای </a:t>
            </a:r>
            <a:r>
              <a:rPr lang="en-US" sz="2800" b="1" dirty="0" smtClean="0">
                <a:cs typeface="2  Nazanin" pitchFamily="2" charset="-78"/>
              </a:rPr>
              <a:t>ERP</a:t>
            </a:r>
            <a:r>
              <a:rPr lang="fa-IR" sz="2800" b="1" dirty="0" smtClean="0">
                <a:cs typeface="2  Nazanin" pitchFamily="2" charset="-78"/>
              </a:rPr>
              <a:t> تاثیر نسبتا محدودی برحسابداری مدیریت داشته است؛ هرچندکه نقش سیستمهای مذکوربه عنوان محرکی برای ایجاد تغییرو تحول درزمینه استفاده ازفنون و روشهای پیشرفته ترو پیچیده تر حسابداری مدیریت، غیرقابل انکاربه نظرمی رسد. </a:t>
            </a:r>
            <a:endParaRPr lang="fa-IR" sz="28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143668"/>
          </a:xfrm>
        </p:spPr>
        <p:txBody>
          <a:bodyPr>
            <a:normAutofit/>
          </a:bodyPr>
          <a:lstStyle/>
          <a:p>
            <a:pPr algn="ctr"/>
            <a:r>
              <a:rPr lang="fa-IR" sz="2800" b="1" dirty="0" smtClean="0">
                <a:cs typeface="2  Nazanin" pitchFamily="2" charset="-78"/>
              </a:rPr>
              <a:t>تحولات</a:t>
            </a:r>
            <a:r>
              <a:rPr lang="fa-IR" sz="2800" dirty="0" smtClean="0">
                <a:cs typeface="2  Nazanin" pitchFamily="2" charset="-78"/>
              </a:rPr>
              <a:t> </a:t>
            </a:r>
            <a:r>
              <a:rPr lang="fa-IR" sz="2800" b="1" dirty="0" smtClean="0">
                <a:cs typeface="2  Nazanin" pitchFamily="2" charset="-78"/>
              </a:rPr>
              <a:t>سیستمهای </a:t>
            </a:r>
            <a:r>
              <a:rPr lang="en-US" sz="2800" b="1" dirty="0" smtClean="0">
                <a:cs typeface="2  Nazanin" pitchFamily="2" charset="-78"/>
              </a:rPr>
              <a:t>ERP </a:t>
            </a:r>
            <a:r>
              <a:rPr lang="fa-IR" sz="2800" b="1" dirty="0" smtClean="0">
                <a:cs typeface="2  Nazanin" pitchFamily="2" charset="-78"/>
              </a:rPr>
              <a:t>:</a:t>
            </a:r>
            <a:endParaRPr lang="en-US" sz="2800" dirty="0" smtClean="0">
              <a:cs typeface="2  Nazanin" pitchFamily="2" charset="-78"/>
            </a:endParaRPr>
          </a:p>
          <a:p>
            <a:pPr algn="just"/>
            <a:r>
              <a:rPr lang="fa-IR" sz="2800" b="1" dirty="0" smtClean="0">
                <a:cs typeface="2  Nazanin" pitchFamily="2" charset="-78"/>
              </a:rPr>
              <a:t>سی</a:t>
            </a:r>
            <a:r>
              <a:rPr lang="fa-IR" sz="2400" b="1" dirty="0" smtClean="0">
                <a:cs typeface="2  Nazanin" pitchFamily="2" charset="-78"/>
              </a:rPr>
              <a:t>ستم </a:t>
            </a:r>
            <a:r>
              <a:rPr lang="en-US" sz="2400" b="1" dirty="0" smtClean="0">
                <a:cs typeface="2  Nazanin" pitchFamily="2" charset="-78"/>
              </a:rPr>
              <a:t>ERP</a:t>
            </a:r>
            <a:r>
              <a:rPr lang="fa-IR" sz="2400" b="1" dirty="0" smtClean="0">
                <a:cs typeface="2  Nazanin" pitchFamily="2" charset="-78"/>
              </a:rPr>
              <a:t> ازفن آوریهای پیشرفته تولید(</a:t>
            </a:r>
            <a:r>
              <a:rPr lang="en-US" sz="2400" b="1" dirty="0" smtClean="0">
                <a:cs typeface="2  Nazanin" pitchFamily="2" charset="-78"/>
              </a:rPr>
              <a:t>AMT</a:t>
            </a:r>
            <a:r>
              <a:rPr lang="fa-IR" sz="2400" b="1" dirty="0" smtClean="0">
                <a:cs typeface="2  Nazanin" pitchFamily="2" charset="-78"/>
              </a:rPr>
              <a:t>) به شمارمی آید که هدف آن افزایش کیفیت تولید، کاهش سطح موجودیها، بهبود ارائه خدمات به مشتریان و افزایش انعطاف پذیری فرایند تولید است. به کارگیری سیستمهای </a:t>
            </a:r>
            <a:r>
              <a:rPr lang="en-US" sz="2400" b="1" dirty="0" smtClean="0">
                <a:cs typeface="2  Nazanin" pitchFamily="2" charset="-78"/>
              </a:rPr>
              <a:t>ERP</a:t>
            </a:r>
            <a:r>
              <a:rPr lang="fa-IR" sz="2400" b="1" dirty="0" smtClean="0">
                <a:cs typeface="2  Nazanin" pitchFamily="2" charset="-78"/>
              </a:rPr>
              <a:t> ازدهه 1990 و به منظورجایگزینی سیستمهای موجود درشرکتها و حل مشکلات مربوط به یکپارچه سازی سیستمها آغازشد. درطی دهه 1990 تقاضا برای استفاده ازسیستمهای </a:t>
            </a:r>
            <a:r>
              <a:rPr lang="en-US" sz="2400" b="1" dirty="0" smtClean="0">
                <a:cs typeface="2  Nazanin" pitchFamily="2" charset="-78"/>
              </a:rPr>
              <a:t>ERP</a:t>
            </a:r>
            <a:r>
              <a:rPr lang="fa-IR" sz="2400" b="1" dirty="0" smtClean="0">
                <a:cs typeface="2  Nazanin" pitchFamily="2" charset="-78"/>
              </a:rPr>
              <a:t> به واسطه مواردی مانند مشکل سال 2000 ، معرفی یورو به عنوان واحد پول مشترک اتحادیه اروپا، هزینه هنگفت نگهداری سیستمهای موجود، فشارهای وارده درزمینه پدیده جهانی شدن، شدت یافتن رقابتهای تجاری و </a:t>
            </a:r>
            <a:r>
              <a:rPr lang="fa-IR" sz="2400" dirty="0" smtClean="0">
                <a:cs typeface="2  Nazanin" pitchFamily="2" charset="-78"/>
              </a:rPr>
              <a:t>امکان</a:t>
            </a:r>
            <a:r>
              <a:rPr lang="fa-IR" sz="2400" b="1" dirty="0" smtClean="0">
                <a:cs typeface="2  Nazanin" pitchFamily="2" charset="-78"/>
              </a:rPr>
              <a:t> اتصال سیستمهای مزبوربه اینترنت؛ افزایش یافت. البته، پس ازاستقبال کم نظیرازسیستمهای </a:t>
            </a:r>
            <a:r>
              <a:rPr lang="en-US" sz="2400" b="1" dirty="0" smtClean="0">
                <a:cs typeface="2  Nazanin" pitchFamily="2" charset="-78"/>
              </a:rPr>
              <a:t>ERP</a:t>
            </a:r>
            <a:r>
              <a:rPr lang="fa-IR" sz="2400" b="1" dirty="0" smtClean="0">
                <a:cs typeface="2  Nazanin" pitchFamily="2" charset="-78"/>
              </a:rPr>
              <a:t> دردهه 1990 به خاطردلایلی مانند سنگین شدن بودجه های مالی و طولانی شدن زمان ایجاد و اجرای آنها، ناتوا نیهای فنی، محدود شدن توانایی کنترل برفرایندهای تجاری سازمان و آثارجانبی آن؛ تب استفاده ازآن دراوایل دهه 2000 کمی فروکش کرد. </a:t>
            </a:r>
            <a:endParaRPr lang="fa-IR" sz="24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429420"/>
          </a:xfrm>
        </p:spPr>
        <p:txBody>
          <a:bodyPr>
            <a:normAutofit/>
          </a:bodyPr>
          <a:lstStyle/>
          <a:p>
            <a:pPr algn="just"/>
            <a:r>
              <a:rPr lang="fa-IR" sz="2800" b="1" dirty="0" smtClean="0">
                <a:cs typeface="2  Nazanin"/>
              </a:rPr>
              <a:t>سیستمهای </a:t>
            </a:r>
            <a:r>
              <a:rPr lang="en-US" sz="2800" b="1" dirty="0" smtClean="0">
                <a:cs typeface="2  Nazanin"/>
              </a:rPr>
              <a:t>ERP</a:t>
            </a:r>
            <a:r>
              <a:rPr lang="fa-IR" sz="2800" b="1" dirty="0" smtClean="0">
                <a:cs typeface="2  Nazanin"/>
              </a:rPr>
              <a:t> امکان اتوماسیون و یکپارچه سازی فرایندها، استفاده مشترک و همزمان ازداده ها دربخشهای گوناگون شرکت، دسترسی برخط به داده ها و تولید بلا درنگ داده ها را فراهم می آورد.در واقع، یک سیستم </a:t>
            </a:r>
            <a:r>
              <a:rPr lang="en-US" sz="2800" b="1" dirty="0" smtClean="0">
                <a:cs typeface="2  Nazanin"/>
              </a:rPr>
              <a:t>ERP</a:t>
            </a:r>
            <a:r>
              <a:rPr lang="fa-IR" sz="2800" b="1" dirty="0" smtClean="0">
                <a:cs typeface="2  Nazanin"/>
              </a:rPr>
              <a:t> علاوه برسیستم اطلاعات حسابداری، شامل سیستمهای اطلاعاتی دیگر مانند کنترل موجودی، برنامه ریزی مواد مورد نیاز(</a:t>
            </a:r>
            <a:r>
              <a:rPr lang="en-US" sz="2800" b="1" dirty="0" smtClean="0">
                <a:cs typeface="2  Nazanin"/>
              </a:rPr>
              <a:t>MRP</a:t>
            </a:r>
            <a:r>
              <a:rPr lang="fa-IR" sz="2800" b="1" dirty="0" smtClean="0">
                <a:cs typeface="2  Nazanin"/>
              </a:rPr>
              <a:t>) و لجستیک می باشد. درنسخه- های جامع ترسیستمهای </a:t>
            </a:r>
            <a:r>
              <a:rPr lang="en-US" sz="2800" b="1" dirty="0" smtClean="0">
                <a:cs typeface="2  Nazanin"/>
              </a:rPr>
              <a:t>ERP</a:t>
            </a:r>
            <a:r>
              <a:rPr lang="fa-IR" sz="2800" b="1" dirty="0" smtClean="0">
                <a:cs typeface="2  Nazanin"/>
              </a:rPr>
              <a:t> سیستم الکترونیکی مبادله داده ها (</a:t>
            </a:r>
            <a:r>
              <a:rPr lang="en-US" sz="2800" b="1" dirty="0" smtClean="0">
                <a:cs typeface="2  Nazanin"/>
              </a:rPr>
              <a:t>EDI</a:t>
            </a:r>
            <a:r>
              <a:rPr lang="fa-IR" sz="2800" b="1" dirty="0" smtClean="0">
                <a:cs typeface="2  Nazanin"/>
              </a:rPr>
              <a:t>) و سیستمهای دیگر مربوط به تجارت الکترونیک نیز به مجموعه سیستمهای پیش گفته اضافه می شود. بدین ترتیب، سیستمهای جامع مذکوراین توانایی را می یابند تا ازطریق افزایش اثربخشی و کارایی عملیات، فرایندهای تجاری و تصمیم گیریهای راهبردی؛ مزایای فراوانی را برای سازمانها به ارمغان آورند. با این حال، به نظرمی رسد که به امربهبود توانایی این سیستمها درزمینه پشتیبانی تصمیم گیری، کمترازقابلیتهای دیگرآنها توجه شده است. </a:t>
            </a:r>
          </a:p>
          <a:p>
            <a:endParaRPr lang="fa-IR" sz="3200"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357982"/>
          </a:xfrm>
        </p:spPr>
        <p:txBody>
          <a:bodyPr>
            <a:noAutofit/>
          </a:bodyPr>
          <a:lstStyle/>
          <a:p>
            <a:pPr algn="just"/>
            <a:endParaRPr lang="fa-IR" sz="2800" b="1" dirty="0" smtClean="0">
              <a:cs typeface="2  Nazanin"/>
            </a:endParaRPr>
          </a:p>
          <a:p>
            <a:pPr algn="just"/>
            <a:r>
              <a:rPr lang="fa-IR" sz="2800" b="1" dirty="0" smtClean="0">
                <a:cs typeface="2  Nazanin"/>
              </a:rPr>
              <a:t>صاحب نظران، پیش نیازهای یک سیستم </a:t>
            </a:r>
            <a:r>
              <a:rPr lang="en-US" sz="2800" b="1" dirty="0" smtClean="0">
                <a:cs typeface="2  Nazanin"/>
              </a:rPr>
              <a:t>ERP</a:t>
            </a:r>
            <a:r>
              <a:rPr lang="fa-IR" sz="2800" b="1" dirty="0" smtClean="0">
                <a:cs typeface="2  Nazanin"/>
              </a:rPr>
              <a:t> مطلوب را تحت عنوان عوامل اساسی موفقیت طبقه بندی کرده اند. درمیان این عوامل، فرهنگ سازمانی و فرهنگ ملی استفاده کنندگان؛ از اهمیت ویژه ای برخورداراست. یافته های برخی تحقیقات نشان می دهد که فرهنگ سازمانی استفاده کنندگان، دراجرای سیستمهای </a:t>
            </a:r>
            <a:r>
              <a:rPr lang="en-US" sz="2800" b="1" dirty="0" smtClean="0">
                <a:cs typeface="2  Nazanin"/>
              </a:rPr>
              <a:t>ERP</a:t>
            </a:r>
            <a:r>
              <a:rPr lang="fa-IR" sz="2800" b="1" dirty="0" smtClean="0">
                <a:cs typeface="2  Nazanin"/>
              </a:rPr>
              <a:t> موثرمی باشد؛ ولی فرهنگ ملی آنها خیر. این در حالی است که درپژوهشهای دیگری به این نتیجه رسیده اند که فرهنگ ملی؛ تاثیربا اهمیتی برپذیرش سیستمهای </a:t>
            </a:r>
            <a:r>
              <a:rPr lang="en-US" sz="2800" b="1" dirty="0" smtClean="0">
                <a:cs typeface="2  Nazanin"/>
              </a:rPr>
              <a:t>ERP</a:t>
            </a:r>
            <a:r>
              <a:rPr lang="fa-IR" sz="2800" b="1" dirty="0" smtClean="0">
                <a:cs typeface="2  Nazanin"/>
              </a:rPr>
              <a:t> در سازمان دارد. ویژگیهای دیگرسیستمهای </a:t>
            </a:r>
            <a:r>
              <a:rPr lang="en-US" sz="2800" b="1" dirty="0" smtClean="0">
                <a:cs typeface="2  Nazanin"/>
              </a:rPr>
              <a:t>ERP</a:t>
            </a:r>
            <a:r>
              <a:rPr lang="fa-IR" sz="2800" b="1" dirty="0" smtClean="0">
                <a:cs typeface="2  Nazanin"/>
              </a:rPr>
              <a:t> مانند قابلیتهای عملیاتی، انعطاف پذیری و همچنین موضوعاتی مانند مقایسه سیستم سنتی بهترین گزینه(</a:t>
            </a:r>
            <a:r>
              <a:rPr lang="en-US" sz="2800" b="1" dirty="0" smtClean="0">
                <a:cs typeface="2  Nazanin"/>
              </a:rPr>
              <a:t>BOB</a:t>
            </a:r>
            <a:r>
              <a:rPr lang="fa-IR" sz="2800" b="1" dirty="0" smtClean="0">
                <a:cs typeface="2  Nazanin"/>
              </a:rPr>
              <a:t>) (استفاده ازسیستمهای مجزا به جای سیستمهای یکپارچه) با سیستم </a:t>
            </a:r>
            <a:r>
              <a:rPr lang="en-US" sz="2800" b="1" dirty="0" smtClean="0">
                <a:cs typeface="2  Nazanin"/>
              </a:rPr>
              <a:t>ERP</a:t>
            </a:r>
            <a:r>
              <a:rPr lang="fa-IR" sz="2800" b="1" dirty="0" smtClean="0">
                <a:cs typeface="2  Nazanin"/>
              </a:rPr>
              <a:t> ، بحث یکپارچه سازی سیستمهای </a:t>
            </a:r>
            <a:r>
              <a:rPr lang="en-US" sz="2800" b="1" dirty="0" smtClean="0">
                <a:cs typeface="2  Nazanin"/>
              </a:rPr>
              <a:t>ERP</a:t>
            </a:r>
            <a:r>
              <a:rPr lang="fa-IR" sz="2800" b="1" dirty="0" smtClean="0">
                <a:cs typeface="2  Nazanin"/>
              </a:rPr>
              <a:t> با سیستم - های اطلاعاتی موجود؛ ازموارد دیگری می باشد که مورد مطالعه پژوهشگران قرارگرفته است. </a:t>
            </a:r>
          </a:p>
          <a:p>
            <a:endParaRPr lang="fa-IR" sz="3200"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429420"/>
          </a:xfrm>
        </p:spPr>
        <p:txBody>
          <a:bodyPr>
            <a:noAutofit/>
          </a:bodyPr>
          <a:lstStyle/>
          <a:p>
            <a:pPr algn="just"/>
            <a:r>
              <a:rPr lang="fa-IR" sz="2800" b="1" dirty="0" smtClean="0">
                <a:cs typeface="2  Nazanin"/>
              </a:rPr>
              <a:t>این همه درحالی می باشد که به نظرمی رسد هزینه های هنگفت و مدت زمان طولانی ایجاد و اجرای سیستم، برخی ازمسائل سازمانی مانند مقاومت کارکنان و عدم توجه کافی به ملاحظات اجتماعی و فرهنگی مربوط؛ ازموانع اصلی موفقیت سیستمهای </a:t>
            </a:r>
            <a:r>
              <a:rPr lang="en-US" sz="2800" b="1" dirty="0" smtClean="0">
                <a:cs typeface="2  Nazanin"/>
              </a:rPr>
              <a:t>ERP</a:t>
            </a:r>
            <a:r>
              <a:rPr lang="fa-IR" sz="2800" b="1" dirty="0" smtClean="0">
                <a:cs typeface="2  Nazanin"/>
              </a:rPr>
              <a:t> به شمار می آید(زرگر،1382؛ بوئرسما و کینگما، 2005) هم چنین، باید توجه داشت که سیستمهای </a:t>
            </a:r>
            <a:r>
              <a:rPr lang="en-US" sz="2800" b="1" dirty="0" smtClean="0">
                <a:cs typeface="2  Nazanin"/>
              </a:rPr>
              <a:t>ERP</a:t>
            </a:r>
            <a:r>
              <a:rPr lang="fa-IR" sz="2800" b="1" dirty="0" smtClean="0">
                <a:cs typeface="2  Nazanin"/>
              </a:rPr>
              <a:t> نوش داروی سازمانهایی با ساختار و  فرایندهای تجاری "غلط" محسوب نمی شود و مواردی ازقبیل تغییربرنامه ریزی (مهندسی مجدد فرایندهای تجاری (</a:t>
            </a:r>
            <a:r>
              <a:rPr lang="en-US" sz="2800" b="1" dirty="0" smtClean="0">
                <a:cs typeface="2  Nazanin"/>
              </a:rPr>
              <a:t>BPR</a:t>
            </a:r>
            <a:r>
              <a:rPr lang="fa-IR" sz="2800" b="1" dirty="0" smtClean="0">
                <a:cs typeface="2  Nazanin"/>
              </a:rPr>
              <a:t>) )، فرهنگ مدیریت، پشتیبانی مدیریت عالی سازمان، آموزش مناسب و مشارکت فعال کاربران، مناسب بودن سیستمهای تجاری و </a:t>
            </a:r>
            <a:r>
              <a:rPr lang="en-US" sz="2800" b="1" dirty="0" smtClean="0">
                <a:cs typeface="2  Nazanin"/>
              </a:rPr>
              <a:t>ICT</a:t>
            </a:r>
            <a:r>
              <a:rPr lang="fa-IR" sz="2800" b="1" dirty="0" smtClean="0">
                <a:cs typeface="2  Nazanin"/>
              </a:rPr>
              <a:t> موجود و قابلیت اتصال آنها به سیستمهای جدید؛ اغلب ازعوامل اساسی موفقیت درامرایجاد و اجرای سیستمهای </a:t>
            </a:r>
            <a:r>
              <a:rPr lang="en-US" sz="2800" b="1" dirty="0" smtClean="0">
                <a:cs typeface="2  Nazanin"/>
              </a:rPr>
              <a:t>ERP</a:t>
            </a:r>
            <a:r>
              <a:rPr lang="fa-IR" sz="2800" b="1" dirty="0" smtClean="0">
                <a:cs typeface="2  Nazanin"/>
              </a:rPr>
              <a:t> تلقی می گردد.</a:t>
            </a:r>
            <a:endParaRPr lang="en-US" sz="2800" b="1" dirty="0" smtClean="0">
              <a:cs typeface="2  Nazanin"/>
            </a:endParaRPr>
          </a:p>
          <a:p>
            <a:pPr algn="just"/>
            <a:endParaRPr lang="fa-IR" sz="32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3"/>
              </a:rPr>
              <a:t>شرکت مهندسی مالی سیلبرگ</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429420"/>
          </a:xfrm>
        </p:spPr>
        <p:txBody>
          <a:bodyPr>
            <a:noAutofit/>
          </a:bodyPr>
          <a:lstStyle/>
          <a:p>
            <a:pPr algn="just"/>
            <a:r>
              <a:rPr lang="fa-IR" sz="2800" b="1" dirty="0" smtClean="0">
                <a:cs typeface="2  Nazanin"/>
              </a:rPr>
              <a:t> بدین ترتیب، بررسی همه جانبه ویژگیها و آثاراستفاده ازسیستمهای </a:t>
            </a:r>
            <a:r>
              <a:rPr lang="en-US" sz="2800" b="1" dirty="0" smtClean="0">
                <a:cs typeface="2  Nazanin"/>
              </a:rPr>
              <a:t>ERP</a:t>
            </a:r>
            <a:r>
              <a:rPr lang="fa-IR" sz="2800" b="1" dirty="0" smtClean="0">
                <a:cs typeface="2  Nazanin"/>
              </a:rPr>
              <a:t> به هنگام طراحی و ایجاد آنها، امری ضروری تلقی می شود. دراین رابطه، یکی ازحوزه هایی که تحت تاثیر قرارمی گیرد؛ قلب سیستم، یعنی بخش حسابداری آن است که شامل حسابداری مدیریت نیز می شود. </a:t>
            </a:r>
            <a:endParaRPr lang="en-US" sz="2800" b="1" dirty="0" smtClean="0">
              <a:cs typeface="2  Nazanin"/>
            </a:endParaRPr>
          </a:p>
          <a:p>
            <a:pPr algn="just"/>
            <a:endParaRPr lang="fa-IR" sz="36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784797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6143668"/>
          </a:xfrm>
        </p:spPr>
        <p:txBody>
          <a:bodyPr>
            <a:normAutofit/>
          </a:bodyPr>
          <a:lstStyle/>
          <a:p>
            <a:pPr algn="just"/>
            <a:r>
              <a:rPr lang="fa-IR" sz="4800" b="1" dirty="0" smtClean="0">
                <a:solidFill>
                  <a:srgbClr val="C00000"/>
                </a:solidFill>
                <a:cs typeface="2  Nazanin"/>
              </a:rPr>
              <a:t>نتیجه گیری</a:t>
            </a:r>
          </a:p>
          <a:p>
            <a:pPr marL="0" indent="0" algn="just">
              <a:buNone/>
            </a:pPr>
            <a:endParaRPr lang="fa-IR" sz="4800" b="1" dirty="0" smtClean="0">
              <a:solidFill>
                <a:srgbClr val="C00000"/>
              </a:solidFill>
              <a:cs typeface="2  Nazanin"/>
            </a:endParaRPr>
          </a:p>
          <a:p>
            <a:pPr algn="just"/>
            <a:r>
              <a:rPr lang="en-US" sz="2800" b="1" dirty="0" smtClean="0">
                <a:cs typeface="2  Nazanin"/>
              </a:rPr>
              <a:t>ERP </a:t>
            </a:r>
            <a:r>
              <a:rPr lang="fa-IR" sz="2800" b="1" dirty="0" smtClean="0">
                <a:cs typeface="2  Nazanin"/>
              </a:rPr>
              <a:t>به عنوان پایگاه اطلاعاتی  مرکزی و یکپارچه اطلاعات سودمند و متعددی را فراهم می نماید.</a:t>
            </a:r>
          </a:p>
          <a:p>
            <a:pPr algn="just"/>
            <a:r>
              <a:rPr lang="fa-IR" sz="2800" b="1" dirty="0" smtClean="0">
                <a:cs typeface="2  Nazanin"/>
              </a:rPr>
              <a:t>راه اندازی و پشتیبانی از یک سامانه </a:t>
            </a:r>
            <a:r>
              <a:rPr lang="en-US" sz="2800" b="1" dirty="0" smtClean="0">
                <a:cs typeface="2  Nazanin"/>
              </a:rPr>
              <a:t>ERP </a:t>
            </a:r>
            <a:r>
              <a:rPr lang="fa-IR" sz="2800" b="1" dirty="0" smtClean="0">
                <a:cs typeface="2  Nazanin"/>
              </a:rPr>
              <a:t>مستلزم صرف مبالغ هنگفت و زمان می باشد.</a:t>
            </a:r>
          </a:p>
          <a:p>
            <a:pPr algn="just"/>
            <a:r>
              <a:rPr lang="fa-IR" sz="2800" b="1" dirty="0" smtClean="0">
                <a:cs typeface="2  Nazanin"/>
              </a:rPr>
              <a:t>سیستم </a:t>
            </a:r>
            <a:r>
              <a:rPr lang="en-US" sz="2800" b="1" dirty="0" smtClean="0">
                <a:cs typeface="2  Nazanin"/>
              </a:rPr>
              <a:t>ERP </a:t>
            </a:r>
            <a:r>
              <a:rPr lang="fa-IR" sz="2800" b="1" dirty="0" smtClean="0">
                <a:cs typeface="2  Nazanin"/>
              </a:rPr>
              <a:t> از جمله برنامه های یکپارچه اطلاعاتی در برنامه ریزی منابع سازمانی است.این سیستم مجموعه ای یکپارچه از انواع سیستمها ی اطلاعاتی است که هر یک وظیفه تدارک اطلاعات تخصصی مربوط را عهده دار هستند. </a:t>
            </a:r>
          </a:p>
          <a:p>
            <a:endParaRPr lang="fa-IR" sz="3600" b="1" dirty="0">
              <a:cs typeface="2  Nazanin"/>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357982"/>
          </a:xfrm>
        </p:spPr>
        <p:txBody>
          <a:bodyPr>
            <a:normAutofit lnSpcReduction="10000"/>
          </a:bodyPr>
          <a:lstStyle/>
          <a:p>
            <a:r>
              <a:rPr lang="fa-IR" sz="3200" b="1" dirty="0" smtClean="0"/>
              <a:t>منابع مورد استفاده:</a:t>
            </a:r>
          </a:p>
          <a:p>
            <a:endParaRPr lang="fa-IR" sz="3200" b="1" dirty="0" smtClean="0"/>
          </a:p>
          <a:p>
            <a:r>
              <a:rPr lang="fa-IR" sz="2800" b="1" dirty="0" smtClean="0"/>
              <a:t>1- حسابداری مدیریت راهبردی.تالیف دکتر رهنمای رودپشتی</a:t>
            </a:r>
          </a:p>
          <a:p>
            <a:r>
              <a:rPr lang="fa-IR" sz="2800" b="1" dirty="0" smtClean="0"/>
              <a:t>2- مجله حسابدار شماره240 اسفند 1390</a:t>
            </a:r>
          </a:p>
          <a:p>
            <a:r>
              <a:rPr lang="fa-IR" sz="2800" b="1" dirty="0" smtClean="0"/>
              <a:t>3- فصلنامه اقتصاد و تجارت نوین.شماره های 15 و 16سال 1387و1388</a:t>
            </a:r>
          </a:p>
          <a:p>
            <a:r>
              <a:rPr lang="fa-IR" sz="2800" b="1" dirty="0" smtClean="0"/>
              <a:t>4 – فصلنامه اقتصاد و تجارت نوین شماره 13 سال 1388</a:t>
            </a:r>
          </a:p>
          <a:p>
            <a:r>
              <a:rPr lang="fa-IR" sz="2800" b="1" dirty="0" smtClean="0"/>
              <a:t>5 – سایت آفتاب ،مقاله </a:t>
            </a:r>
            <a:r>
              <a:rPr lang="en-US" sz="2800" b="1" dirty="0" smtClean="0"/>
              <a:t>ERP</a:t>
            </a:r>
            <a:r>
              <a:rPr lang="fa-IR" sz="2800" b="1" dirty="0" smtClean="0"/>
              <a:t>چیست؟ </a:t>
            </a:r>
          </a:p>
          <a:p>
            <a:r>
              <a:rPr lang="fa-IR" sz="2800" b="1" dirty="0" smtClean="0"/>
              <a:t>6-  سایت آراد،مقاله برنامه ریزی منابع سازمان یا </a:t>
            </a:r>
            <a:r>
              <a:rPr lang="en-US" sz="2800" b="1" dirty="0" smtClean="0"/>
              <a:t> ERP</a:t>
            </a:r>
          </a:p>
          <a:p>
            <a:r>
              <a:rPr lang="fa-IR" sz="2800" b="1" dirty="0" smtClean="0"/>
              <a:t>نوشته عارف کریمی</a:t>
            </a:r>
            <a:endParaRPr lang="fa-IR" sz="2800" b="1" dirty="0"/>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67396"/>
          </a:xfrm>
        </p:spPr>
        <p:txBody>
          <a:bodyPr>
            <a:normAutofit/>
          </a:bodyPr>
          <a:lstStyle/>
          <a:p>
            <a:r>
              <a:rPr lang="fa-IR" sz="4000" b="1" dirty="0" smtClean="0"/>
              <a:t>مقدمه:</a:t>
            </a:r>
            <a:endParaRPr lang="en-US" sz="4000" b="1" dirty="0" smtClean="0"/>
          </a:p>
          <a:p>
            <a:pPr algn="just">
              <a:buNone/>
            </a:pPr>
            <a:r>
              <a:rPr lang="fa-IR" sz="3200" b="1" dirty="0" smtClean="0">
                <a:cs typeface="2  Nazanin" pitchFamily="2" charset="-78"/>
              </a:rPr>
              <a:t>امروزه مدیران جهت اداره کارآمد و بهره گیری موثرازمنابع یک سازمان نیازمند برنامه ریزی هستند.سازمانها امروزه در جهت جهانی شدن رقابت می کنند.تغییرات و پیچیدگی فعالیت های کسب و کاروافزایش رقابت باعث شده تا ازآخرین فناوری اطلاعات تحت عنوان </a:t>
            </a:r>
            <a:r>
              <a:rPr lang="en-US" sz="3200" b="1" dirty="0" smtClean="0">
                <a:cs typeface="2  Nazanin" pitchFamily="2" charset="-78"/>
              </a:rPr>
              <a:t>ERP</a:t>
            </a:r>
            <a:r>
              <a:rPr lang="fa-IR" sz="3200" b="1" dirty="0" smtClean="0">
                <a:cs typeface="2  Nazanin" pitchFamily="2" charset="-78"/>
              </a:rPr>
              <a:t> درزمینه فعالیت سازمانها با هدف اعمال مدیریت یکپارچه برمنابع سازمان وایجاد ارتباط بهتر بین اجزای مختلف  یک سازمان وساختاری قابل اعتماد و اطمینان؛استفاده گردد</a:t>
            </a:r>
            <a:r>
              <a:rPr lang="fa-IR" sz="3200" dirty="0" smtClean="0"/>
              <a:t>.</a:t>
            </a:r>
            <a:endParaRPr lang="fa-IR" sz="3200" dirty="0"/>
          </a:p>
        </p:txBody>
      </p:sp>
      <p:sp>
        <p:nvSpPr>
          <p:cNvPr id="4" name="TextBox 3"/>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595958"/>
          </a:xfrm>
        </p:spPr>
        <p:txBody>
          <a:bodyPr>
            <a:normAutofit/>
          </a:bodyPr>
          <a:lstStyle/>
          <a:p>
            <a:pPr algn="ctr"/>
            <a:r>
              <a:rPr lang="fa-IR" sz="4300" b="1" u="sng" dirty="0" smtClean="0">
                <a:cs typeface="2  Nazanin" pitchFamily="2" charset="-78"/>
              </a:rPr>
              <a:t>تاریخچه </a:t>
            </a:r>
            <a:r>
              <a:rPr lang="en-US" sz="4300" b="1" u="sng" dirty="0" smtClean="0">
                <a:cs typeface="2  Nazanin" pitchFamily="2" charset="-78"/>
              </a:rPr>
              <a:t>ERP </a:t>
            </a:r>
            <a:r>
              <a:rPr lang="fa-IR" sz="4300" b="1" u="sng" dirty="0" smtClean="0">
                <a:cs typeface="2  Nazanin" pitchFamily="2" charset="-78"/>
              </a:rPr>
              <a:t>:</a:t>
            </a:r>
          </a:p>
          <a:p>
            <a:pPr algn="just"/>
            <a:r>
              <a:rPr lang="fa-IR" b="1" dirty="0" smtClean="0">
                <a:cs typeface="2  Nazanin" pitchFamily="2" charset="-78"/>
              </a:rPr>
              <a:t>ازاوایل دهه 1990 میلادی،ظهور نرم افزارهای یکپارچه ای تحت عنوان </a:t>
            </a:r>
            <a:r>
              <a:rPr lang="en-US" b="1" dirty="0" smtClean="0">
                <a:cs typeface="2  Nazanin" pitchFamily="2" charset="-78"/>
              </a:rPr>
              <a:t>ERP</a:t>
            </a:r>
            <a:r>
              <a:rPr lang="fa-IR" b="1" dirty="0" smtClean="0">
                <a:cs typeface="2  Nazanin" pitchFamily="2" charset="-78"/>
              </a:rPr>
              <a:t>با هدف استفاده در سازمانهای بزرگ،توسعه زیادی پیدا کردند این نرم افزارها سیستمهای از پیش طراحی شده ای هستند که پس از اندک تغییراتی در آنها توسط مشاوران پیاده سازو مشاوران تحلیل گرفرایند سازمانی پیاده سازی و اجرا می شوند.</a:t>
            </a:r>
          </a:p>
          <a:p>
            <a:pPr algn="just"/>
            <a:r>
              <a:rPr lang="fa-IR" b="1" dirty="0" smtClean="0">
                <a:cs typeface="2  Nazanin" pitchFamily="2" charset="-78"/>
              </a:rPr>
              <a:t>این نرم افزارها برخلاف نرم افزارهای قدیمی که در سازمانها و از طریق واحدهای مختلف سازمانی توسعه پیدا می کردند؛مجموعه ای یکپارچه هستند که دارای ماژولهای مختلف بوده و هر زمان که نیاز به اضافه کردن ماژول دیگری به آنها باشد ، این کار به راحتی صورت می گیرد.</a:t>
            </a:r>
          </a:p>
          <a:p>
            <a:pPr algn="just"/>
            <a:r>
              <a:rPr lang="fa-IR" b="1" dirty="0" smtClean="0">
                <a:cs typeface="2  Nazanin" pitchFamily="2" charset="-78"/>
              </a:rPr>
              <a:t>همچنین ارتباط مثبت ناشی از به کارگیری سیستم </a:t>
            </a:r>
            <a:r>
              <a:rPr lang="en-US" b="1" dirty="0" smtClean="0">
                <a:cs typeface="2  Nazanin" pitchFamily="2" charset="-78"/>
              </a:rPr>
              <a:t>ERP </a:t>
            </a:r>
            <a:r>
              <a:rPr lang="fa-IR" b="1" dirty="0" smtClean="0">
                <a:cs typeface="2  Nazanin" pitchFamily="2" charset="-78"/>
              </a:rPr>
              <a:t>دو تا سه سال بعد از به کارگیری این سیستم آشکار می شود.</a:t>
            </a:r>
          </a:p>
          <a:p>
            <a:pPr algn="just"/>
            <a:endParaRPr lang="fa-IR" b="1" dirty="0">
              <a:cs typeface="2  Nazanin" pitchFamily="2" charset="-78"/>
            </a:endParaRPr>
          </a:p>
          <a:p>
            <a:pPr algn="just"/>
            <a:endParaRPr lang="fa-IR" b="1" dirty="0" smtClean="0">
              <a:cs typeface="2  Nazanin" pitchFamily="2" charset="-78"/>
            </a:endParaRPr>
          </a:p>
          <a:p>
            <a:pPr algn="just"/>
            <a:endParaRPr lang="fa-IR" b="1" dirty="0">
              <a:cs typeface="2  Nazanin" pitchFamily="2" charset="-78"/>
            </a:endParaRPr>
          </a:p>
          <a:p>
            <a:pPr algn="just"/>
            <a:endParaRPr lang="fa-IR" b="1" dirty="0" smtClean="0">
              <a:cs typeface="2  Nazanin" pitchFamily="2" charset="-78"/>
            </a:endParaRPr>
          </a:p>
          <a:p>
            <a:pPr algn="just"/>
            <a:endParaRPr lang="fa-IR" b="1" dirty="0">
              <a:cs typeface="2  Nazanin" pitchFamily="2" charset="-78"/>
            </a:endParaRPr>
          </a:p>
          <a:p>
            <a:pPr algn="just"/>
            <a:endParaRPr lang="fa-IR" b="1" dirty="0" smtClean="0">
              <a:cs typeface="2  Nazanin" pitchFamily="2" charset="-78"/>
            </a:endParaRPr>
          </a:p>
          <a:p>
            <a:pPr algn="just"/>
            <a:endParaRPr lang="fa-IR" b="1" dirty="0">
              <a:cs typeface="2  Nazanin" pitchFamily="2" charset="-78"/>
            </a:endParaRPr>
          </a:p>
          <a:p>
            <a:pPr algn="just"/>
            <a:endParaRPr lang="fa-IR" b="1" dirty="0">
              <a:cs typeface="2  Nazanin" pitchFamily="2" charset="-78"/>
            </a:endParaRPr>
          </a:p>
        </p:txBody>
      </p:sp>
      <p:sp>
        <p:nvSpPr>
          <p:cNvPr id="4" name="TextBox 3"/>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881710"/>
          </a:xfrm>
        </p:spPr>
        <p:txBody>
          <a:bodyPr>
            <a:normAutofit fontScale="92500"/>
          </a:bodyPr>
          <a:lstStyle/>
          <a:p>
            <a:pPr marL="0" indent="0">
              <a:buNone/>
            </a:pPr>
            <a:r>
              <a:rPr lang="fa-IR" sz="9600" b="1" dirty="0" smtClean="0">
                <a:solidFill>
                  <a:srgbClr val="FF0000"/>
                </a:solidFill>
                <a:cs typeface="2  Nazanin"/>
              </a:rPr>
              <a:t>تعاریف</a:t>
            </a:r>
          </a:p>
          <a:p>
            <a:r>
              <a:rPr lang="fa-IR" b="1" dirty="0" smtClean="0">
                <a:cs typeface="2  Nazanin" pitchFamily="2" charset="-78"/>
              </a:rPr>
              <a:t>تعاریف بسیار زیادی برای </a:t>
            </a:r>
            <a:r>
              <a:rPr lang="en-US" b="1" dirty="0" smtClean="0">
                <a:cs typeface="2  Nazanin" pitchFamily="2" charset="-78"/>
              </a:rPr>
              <a:t>ERP</a:t>
            </a:r>
            <a:r>
              <a:rPr lang="fa-IR" b="1" dirty="0" smtClean="0">
                <a:cs typeface="2  Nazanin" pitchFamily="2" charset="-78"/>
              </a:rPr>
              <a:t> ارائه شده است از جمله:</a:t>
            </a:r>
          </a:p>
          <a:p>
            <a:pPr algn="just"/>
            <a:r>
              <a:rPr lang="fa-IR" b="1" dirty="0" smtClean="0">
                <a:cs typeface="2  Nazanin" pitchFamily="2" charset="-78"/>
              </a:rPr>
              <a:t>سامانه برنامه ریزی منابع سازمان سامانه ایست که همه بخش ها و وظایف یک سازمان را در بستر فن آوری اطلاعات به روشی که بتواند همه نیازهای بخش های مختلف سازمان را تامین کند؛یکپارچه می کند و منابع سازمان را با سرعت،دقت و کیفیت بالاتر در اختیار مدیران سطوح مختلف سازمانی قرارمی دهد تا بتوانند در جهت بهبود فرآیند برنامه ریزی و تصمیم گیری ازآن کمک بگیرند.(مجله حسابدارشماره 240ص60)</a:t>
            </a:r>
          </a:p>
          <a:p>
            <a:pPr algn="just"/>
            <a:r>
              <a:rPr lang="en-US" b="1" dirty="0" smtClean="0">
                <a:cs typeface="2  Nazanin" pitchFamily="2" charset="-78"/>
              </a:rPr>
              <a:t>ERP</a:t>
            </a:r>
            <a:r>
              <a:rPr lang="fa-IR" b="1" dirty="0" smtClean="0">
                <a:cs typeface="2  Nazanin" pitchFamily="2" charset="-78"/>
              </a:rPr>
              <a:t>یک بسته نرم افزاری تجاری است که هدف آن یکپارچگی اطلاعات و جریان اطلاعات بین تمامی بخشهای سازمان از جمله مالی،حسابداری،منابع انسانی،زنجیره عرضه و مدیریت مشتریان است.(</a:t>
            </a:r>
            <a:r>
              <a:rPr lang="en-US" b="1" dirty="0" smtClean="0">
                <a:cs typeface="2  Nazanin" pitchFamily="2" charset="-78"/>
              </a:rPr>
              <a:t>DAVENPORT1998</a:t>
            </a:r>
            <a:r>
              <a:rPr lang="fa-IR" b="1" dirty="0" smtClean="0">
                <a:cs typeface="2  Nazanin" pitchFamily="2" charset="-78"/>
              </a:rPr>
              <a:t>)</a:t>
            </a:r>
          </a:p>
          <a:p>
            <a:pPr algn="just"/>
            <a:r>
              <a:rPr lang="en-US" b="1" dirty="0" smtClean="0">
                <a:cs typeface="2  Nazanin" pitchFamily="2" charset="-78"/>
              </a:rPr>
              <a:t>ERP </a:t>
            </a:r>
            <a:r>
              <a:rPr lang="fa-IR" b="1" dirty="0" smtClean="0">
                <a:cs typeface="2  Nazanin" pitchFamily="2" charset="-78"/>
              </a:rPr>
              <a:t>یک پایگاه داده،یک برنامه کاربردی و یک واسطه یکپارچه در تمامی سازمان است.(</a:t>
            </a:r>
            <a:r>
              <a:rPr lang="en-US" b="1" dirty="0" smtClean="0">
                <a:cs typeface="2  Nazanin" pitchFamily="2" charset="-78"/>
              </a:rPr>
              <a:t>TADJER1998</a:t>
            </a:r>
            <a:r>
              <a:rPr lang="fa-IR" b="1" dirty="0" smtClean="0">
                <a:cs typeface="2  Nazanin" pitchFamily="2" charset="-78"/>
              </a:rPr>
              <a:t>)</a:t>
            </a:r>
          </a:p>
          <a:p>
            <a:pPr algn="just"/>
            <a:endParaRPr lang="fa-IR" b="1" dirty="0" smtClean="0">
              <a:cs typeface="2  Nazanin" pitchFamily="2" charset="-78"/>
            </a:endParaRPr>
          </a:p>
          <a:p>
            <a:pPr algn="just"/>
            <a:endParaRPr lang="fa-IR" b="1" dirty="0" smtClean="0">
              <a:cs typeface="2  Nazanin" pitchFamily="2" charset="-78"/>
            </a:endParaRPr>
          </a:p>
          <a:p>
            <a:pPr algn="just"/>
            <a:endParaRPr lang="fa-IR" b="1" dirty="0" smtClean="0">
              <a:cs typeface="2  Nazanin" pitchFamily="2" charset="-78"/>
            </a:endParaRPr>
          </a:p>
          <a:p>
            <a:pPr algn="just"/>
            <a:endParaRPr lang="fa-IR" b="1" dirty="0" smtClean="0">
              <a:cs typeface="2  Nazanin" pitchFamily="2" charset="-78"/>
            </a:endParaRPr>
          </a:p>
          <a:p>
            <a:pPr algn="just"/>
            <a:endParaRPr lang="fa-IR" b="1" dirty="0">
              <a:cs typeface="2  Nazanin" pitchFamily="2" charset="-78"/>
            </a:endParaRPr>
          </a:p>
        </p:txBody>
      </p:sp>
      <p:sp>
        <p:nvSpPr>
          <p:cNvPr id="4" name="TextBox 3"/>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algn="ctr"/>
            <a:r>
              <a:rPr lang="fa-IR" sz="3600" b="1" dirty="0" smtClean="0"/>
              <a:t>انجمن کنترل تولید و موجودی آمریکا </a:t>
            </a:r>
            <a:r>
              <a:rPr lang="en-US" sz="3600" b="1" dirty="0" smtClean="0"/>
              <a:t>ERP</a:t>
            </a:r>
            <a:r>
              <a:rPr lang="fa-IR" sz="3600" b="1" dirty="0" smtClean="0"/>
              <a:t>را بصورت زیر تعریف می کند:</a:t>
            </a:r>
          </a:p>
          <a:p>
            <a:pPr algn="just"/>
            <a:r>
              <a:rPr lang="fa-IR" sz="3200" b="1" dirty="0" smtClean="0">
                <a:cs typeface="2  Nazanin" pitchFamily="2" charset="-78"/>
              </a:rPr>
              <a:t>روشی برای برنامه ریزی و کنترل موثرتمامی منابع مورد نیازبرای دریافت،تولید،ارسال و پاسخگویی به نیازهای مشتریان،در شرکتهای تولیدی،توزیعی و خدماتی است.</a:t>
            </a:r>
          </a:p>
          <a:p>
            <a:pPr algn="just"/>
            <a:r>
              <a:rPr lang="en-US" sz="3200" b="1" dirty="0" smtClean="0">
                <a:cs typeface="2  Nazanin" pitchFamily="2" charset="-78"/>
              </a:rPr>
              <a:t>ERP</a:t>
            </a:r>
            <a:r>
              <a:rPr lang="fa-IR" sz="3200" b="1" dirty="0" smtClean="0">
                <a:cs typeface="2  Nazanin" pitchFamily="2" charset="-78"/>
              </a:rPr>
              <a:t>یک راه حل مبتنی بر فناوری اطلاعات است که تمام منابع سازمان را توسط یک سیستم به هم پیوسته با سرعت،دقت ؛کیفیت بالا در کنترل مدیران سطوح مختلف سازمان قرار  می دهد ، تا بطورمناسب فرآیند برنامه ریزی و عملیات سازمان را مدیریت نمایند.</a:t>
            </a:r>
            <a:endParaRPr lang="fa-IR" sz="32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lstStyle/>
          <a:p>
            <a:r>
              <a:rPr lang="fa-IR" sz="4400" b="1" u="sng" dirty="0" smtClean="0">
                <a:solidFill>
                  <a:srgbClr val="C00000"/>
                </a:solidFill>
                <a:cs typeface="2  Nazanin" pitchFamily="2" charset="-78"/>
              </a:rPr>
              <a:t>مبانی سیستم برنامه ریزی منابع سازمان:</a:t>
            </a:r>
          </a:p>
          <a:p>
            <a:pPr algn="just"/>
            <a:r>
              <a:rPr lang="fa-IR" sz="3200" b="1" dirty="0" smtClean="0">
                <a:cs typeface="2  Nazanin" pitchFamily="2" charset="-78"/>
              </a:rPr>
              <a:t>مجموعه نرم افزارهای جامع سیستم </a:t>
            </a:r>
            <a:r>
              <a:rPr lang="en-US" sz="3200" b="1" dirty="0" smtClean="0">
                <a:cs typeface="2  Nazanin" pitchFamily="2" charset="-78"/>
              </a:rPr>
              <a:t>ERP</a:t>
            </a:r>
            <a:r>
              <a:rPr lang="fa-IR" sz="3200" b="1" dirty="0" smtClean="0">
                <a:cs typeface="2  Nazanin" pitchFamily="2" charset="-78"/>
              </a:rPr>
              <a:t> شامل:مجموعه نرم افزارهای کاربردی حوزه حسابداری و مالی؛مدیریت پروژه منابع انسانی؛مدیریت کیفیت مواد؛مهندسی؛توزیع و فروش؛تولید؛ساخت و ... است.به گونه ای طراحی می گردد که جریان اطلاعات بین همه فرآیندهای درون سازمانی اجرا و تسهیل گردد.این سامانه مبتنی بر فن آوری اطلاعات است و اطلاعات منابع سازمان را با سامانه های به هم پیوسته با سرعت؛دقت و کیفیت بالا در اختیار مدیران مختلف سازمان قرار می دهد.</a:t>
            </a:r>
            <a:endParaRPr lang="fa-IR" sz="3200" b="1" dirty="0">
              <a:cs typeface="2  Nazanin" pitchFamily="2" charset="-78"/>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229600" cy="5881710"/>
          </a:xfrm>
        </p:spPr>
        <p:txBody>
          <a:bodyPr>
            <a:normAutofit/>
          </a:bodyPr>
          <a:lstStyle/>
          <a:p>
            <a:pPr marL="0" indent="0" algn="ctr">
              <a:buNone/>
            </a:pPr>
            <a:r>
              <a:rPr lang="fa-IR" sz="3600" b="1" dirty="0" smtClean="0">
                <a:solidFill>
                  <a:srgbClr val="C00000"/>
                </a:solidFill>
                <a:latin typeface="2  Nazanin"/>
                <a:cs typeface="Arial" pitchFamily="34" charset="0"/>
              </a:rPr>
              <a:t>پنج روش راهکارهای مدرن</a:t>
            </a:r>
            <a:r>
              <a:rPr lang="en-US" sz="3600" b="1" dirty="0" smtClean="0">
                <a:solidFill>
                  <a:srgbClr val="C00000"/>
                </a:solidFill>
                <a:latin typeface="2  Nazanin"/>
                <a:cs typeface="Arial" pitchFamily="34" charset="0"/>
              </a:rPr>
              <a:t> ERP</a:t>
            </a:r>
            <a:r>
              <a:rPr lang="fa-IR" sz="3600" b="1" dirty="0" smtClean="0">
                <a:solidFill>
                  <a:srgbClr val="C00000"/>
                </a:solidFill>
                <a:latin typeface="2  Nazanin"/>
                <a:cs typeface="Arial" pitchFamily="34" charset="0"/>
              </a:rPr>
              <a:t>در افزایش چابکی کسب و کار</a:t>
            </a:r>
          </a:p>
          <a:p>
            <a:pPr marL="0" indent="0" algn="ctr">
              <a:buNone/>
            </a:pPr>
            <a:endParaRPr lang="fa-IR" sz="3600" b="1" dirty="0" smtClean="0">
              <a:solidFill>
                <a:srgbClr val="C00000"/>
              </a:solidFill>
              <a:latin typeface="2  Nazanin"/>
              <a:cs typeface="Arial" pitchFamily="34" charset="0"/>
            </a:endParaRPr>
          </a:p>
          <a:p>
            <a:pPr marL="0" indent="0">
              <a:buNone/>
            </a:pPr>
            <a:r>
              <a:rPr lang="fa-IR" sz="2800" b="1" dirty="0" smtClean="0">
                <a:latin typeface="2  Nazanin"/>
                <a:cs typeface="Arial" pitchFamily="34" charset="0"/>
              </a:rPr>
              <a:t>1- هوش تجاری بی درنگ</a:t>
            </a:r>
          </a:p>
          <a:p>
            <a:pPr marL="0" indent="0">
              <a:buNone/>
            </a:pPr>
            <a:r>
              <a:rPr lang="fa-IR" sz="2800" b="1" dirty="0" smtClean="0">
                <a:latin typeface="2  Nazanin"/>
                <a:cs typeface="Arial" pitchFamily="34" charset="0"/>
              </a:rPr>
              <a:t>2- تشویق به بهبود در فرآیند های کسب وکار</a:t>
            </a:r>
          </a:p>
          <a:p>
            <a:pPr marL="0" indent="0">
              <a:buNone/>
            </a:pPr>
            <a:r>
              <a:rPr lang="fa-IR" sz="2800" b="1" dirty="0" smtClean="0">
                <a:latin typeface="2  Nazanin"/>
                <a:cs typeface="Arial" pitchFamily="34" charset="0"/>
              </a:rPr>
              <a:t>3- بهره گیری از فناوری های همراه </a:t>
            </a:r>
          </a:p>
          <a:p>
            <a:pPr marL="0" indent="0">
              <a:buNone/>
            </a:pPr>
            <a:r>
              <a:rPr lang="fa-IR" sz="2800" b="1" dirty="0" smtClean="0">
                <a:latin typeface="2  Nazanin"/>
                <a:cs typeface="Arial" pitchFamily="34" charset="0"/>
              </a:rPr>
              <a:t>4- خود کار سازی در سطح کاربر نهایی </a:t>
            </a:r>
          </a:p>
          <a:p>
            <a:pPr marL="0" indent="0">
              <a:buNone/>
            </a:pPr>
            <a:r>
              <a:rPr lang="fa-IR" sz="2800" b="1" dirty="0" smtClean="0">
                <a:latin typeface="2  Nazanin"/>
                <a:cs typeface="Arial" pitchFamily="34" charset="0"/>
              </a:rPr>
              <a:t>5- بهره مندی از معماری ابری و طراحی ماژولی</a:t>
            </a:r>
          </a:p>
          <a:p>
            <a:pPr marL="0" indent="0" algn="ctr">
              <a:buNone/>
            </a:pPr>
            <a:endParaRPr lang="fa-IR" sz="2800" b="1" dirty="0">
              <a:latin typeface="2  Nazanin"/>
              <a:cs typeface="Arial" pitchFamily="34" charset="0"/>
            </a:endParaRPr>
          </a:p>
          <a:p>
            <a:pPr marL="0" indent="0" algn="ctr">
              <a:buNone/>
            </a:pPr>
            <a:endParaRPr lang="fa-IR" sz="2800" b="1" dirty="0" smtClean="0">
              <a:solidFill>
                <a:srgbClr val="C00000"/>
              </a:solidFill>
              <a:latin typeface="2  Nazanin"/>
              <a:cs typeface="Arial" pitchFamily="34" charset="0"/>
            </a:endParaRPr>
          </a:p>
        </p:txBody>
      </p:sp>
      <p:sp>
        <p:nvSpPr>
          <p:cNvPr id="3" name="TextBox 2"/>
          <p:cNvSpPr txBox="1"/>
          <p:nvPr/>
        </p:nvSpPr>
        <p:spPr>
          <a:xfrm>
            <a:off x="2857488" y="6488668"/>
            <a:ext cx="3220753" cy="369332"/>
          </a:xfrm>
          <a:prstGeom prst="rect">
            <a:avLst/>
          </a:prstGeom>
          <a:noFill/>
        </p:spPr>
        <p:txBody>
          <a:bodyPr wrap="none" rtlCol="0">
            <a:spAutoFit/>
          </a:bodyPr>
          <a:lstStyle/>
          <a:p>
            <a:r>
              <a:rPr lang="fa-IR" dirty="0" smtClean="0">
                <a:hlinkClick r:id="rId2"/>
              </a:rPr>
              <a:t>شرکت مهندسی مالی سیلبرگ</a:t>
            </a:r>
            <a:endParaRPr lang="en-US" dirty="0"/>
          </a:p>
        </p:txBody>
      </p:sp>
    </p:spTree>
    <p:extLst>
      <p:ext uri="{BB962C8B-B14F-4D97-AF65-F5344CB8AC3E}">
        <p14:creationId xmlns:p14="http://schemas.microsoft.com/office/powerpoint/2010/main" xmlns="" val="3698890450"/>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1215</TotalTime>
  <Words>3466</Words>
  <Application>Microsoft Office PowerPoint</Application>
  <PresentationFormat>On-screen Show (4:3)</PresentationFormat>
  <Paragraphs>199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Dear User!</dc:creator>
  <cp:lastModifiedBy>Administrator</cp:lastModifiedBy>
  <cp:revision>291</cp:revision>
  <dcterms:created xsi:type="dcterms:W3CDTF">2012-05-02T03:58:17Z</dcterms:created>
  <dcterms:modified xsi:type="dcterms:W3CDTF">2015-01-18T16:02:29Z</dcterms:modified>
</cp:coreProperties>
</file>